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300" r:id="rId3"/>
    <p:sldId id="282" r:id="rId4"/>
    <p:sldId id="325" r:id="rId5"/>
    <p:sldId id="332" r:id="rId6"/>
    <p:sldId id="331" r:id="rId7"/>
    <p:sldId id="342" r:id="rId8"/>
    <p:sldId id="333" r:id="rId9"/>
    <p:sldId id="353" r:id="rId10"/>
    <p:sldId id="334" r:id="rId11"/>
    <p:sldId id="355" r:id="rId12"/>
    <p:sldId id="356" r:id="rId13"/>
    <p:sldId id="357" r:id="rId14"/>
    <p:sldId id="358" r:id="rId15"/>
    <p:sldId id="359" r:id="rId16"/>
    <p:sldId id="361" r:id="rId17"/>
    <p:sldId id="360" r:id="rId18"/>
    <p:sldId id="362" r:id="rId19"/>
    <p:sldId id="335" r:id="rId20"/>
    <p:sldId id="340" r:id="rId21"/>
    <p:sldId id="328" r:id="rId22"/>
    <p:sldId id="363" r:id="rId23"/>
    <p:sldId id="351" r:id="rId24"/>
    <p:sldId id="344" r:id="rId25"/>
    <p:sldId id="350" r:id="rId26"/>
    <p:sldId id="338" r:id="rId27"/>
    <p:sldId id="308" r:id="rId28"/>
    <p:sldId id="354" r:id="rId29"/>
    <p:sldId id="330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6FB54-73C2-45E0-B087-94C6F47D1002}" type="datetimeFigureOut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FF521-83C5-4598-A6BA-E24D8525E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72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1B3A-D1DF-4E22-900A-3D9DC7EB2701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63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CF4E-3BF3-4215-A21F-6383D0508567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72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5200-C92E-4A11-BAD8-33CD5D1509A6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8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BAA-5145-4976-94B7-1A7B8830F3BA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3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59F2-9381-402D-B53F-72FDE697FBB3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72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1D8E-C941-4420-8306-CF4A2BCB559F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83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64B-465C-46A0-B46D-5CF66CA6BC5B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6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609-A81C-402E-B8CF-75684DE3654D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D48-4736-4FA9-82B4-0C0BBF0A9FE4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9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4C1-5935-4AE1-852C-EB61A887490B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97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6922-2E07-47E2-AC55-0B5EC20B4BA4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9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4C30-3C68-4F6A-B0C2-16749B9E0949}" type="datetime1">
              <a:rPr lang="ko-KR" altLang="en-US" smtClean="0"/>
              <a:t>2021-12-28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811B0-B48E-441A-87FD-055ECECA2FB0}"/>
              </a:ext>
            </a:extLst>
          </p:cNvPr>
          <p:cNvSpPr txBox="1"/>
          <p:nvPr userDrawn="1"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4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56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2168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81312" y="2047617"/>
            <a:ext cx="8186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bg1"/>
                </a:solidFill>
              </a:rPr>
              <a:t>개인 프로젝트 포트폴리오</a:t>
            </a:r>
            <a:endParaRPr lang="en-US" altLang="ko-KR" sz="5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5400" b="1" dirty="0" err="1">
                <a:solidFill>
                  <a:schemeClr val="bg1"/>
                </a:solidFill>
              </a:rPr>
              <a:t>TockTalk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404329" y="5849560"/>
            <a:ext cx="460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</a:rPr>
              <a:t>지원자</a:t>
            </a:r>
            <a:r>
              <a:rPr lang="ko-KR" altLang="en-US" sz="1600" dirty="0">
                <a:solidFill>
                  <a:schemeClr val="bg1"/>
                </a:solidFill>
              </a:rPr>
              <a:t> 안재훈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F2A11C0-3C41-4AFE-B5B0-FA0F9D31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40AF9-0912-48A8-8E9D-76B3B453E3C6}"/>
              </a:ext>
            </a:extLst>
          </p:cNvPr>
          <p:cNvSpPr txBox="1"/>
          <p:nvPr/>
        </p:nvSpPr>
        <p:spPr>
          <a:xfrm flipH="1">
            <a:off x="3804984" y="3967609"/>
            <a:ext cx="460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</a:rPr>
              <a:t>주식을 소통하는 공간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8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sp>
          <p:nvSpPr>
            <p:cNvPr id="18" name="TextBox 17"/>
            <p:cNvSpPr txBox="1"/>
            <p:nvPr/>
          </p:nvSpPr>
          <p:spPr>
            <a:xfrm>
              <a:off x="558064" y="3058923"/>
              <a:ext cx="39677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spc="-150" dirty="0" err="1">
                  <a:solidFill>
                    <a:schemeClr val="bg1">
                      <a:lumMod val="75000"/>
                    </a:schemeClr>
                  </a:solidFill>
                </a:rPr>
                <a:t>TockTalk</a:t>
              </a:r>
              <a:r>
                <a:rPr lang="en-US" altLang="ko-KR" sz="4400" spc="-15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ko-KR" altLang="en-US" sz="4400" spc="-150" dirty="0">
                  <a:solidFill>
                    <a:schemeClr val="bg1">
                      <a:lumMod val="75000"/>
                    </a:schemeClr>
                  </a:solidFill>
                </a:rPr>
                <a:t>결과물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187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3.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E30505-BDB6-462E-8392-C314D64F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76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11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11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E1EFC70-A193-4DEF-B41C-C4C410CA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63700"/>
            <a:ext cx="9564149" cy="50255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EDF56AC-2498-402E-868F-6C25F42D7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90" y="3595923"/>
            <a:ext cx="1648055" cy="52394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C9A5B40-BE54-491A-813A-9A4E0362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37" y="1651960"/>
            <a:ext cx="369046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12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12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1F1BFE8-FDB2-4A9D-90EF-7DE38F16A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790460"/>
            <a:ext cx="9868250" cy="44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13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13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FC772A6-A2F4-494F-9CA1-38EF6E50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024"/>
            <a:ext cx="12192000" cy="44224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3B7DDE7-822D-44C9-8A5B-5A247A58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0"/>
            <a:ext cx="12192000" cy="7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14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14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09363A-296F-471E-9D23-30E58C2F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07" y="1638300"/>
            <a:ext cx="9865179" cy="51943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8811F84-22BE-4A15-AE0C-8FCF0AB5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07" y="1663701"/>
            <a:ext cx="1084840" cy="2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15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15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B32FEAE-DDCD-47E0-A773-7E4D9A5B4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638300"/>
            <a:ext cx="8930328" cy="5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16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16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B32FEAE-DDCD-47E0-A773-7E4D9A5B4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638300"/>
            <a:ext cx="8930328" cy="519429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AEE8EE8-C307-483E-A6BD-8AE4A3E6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9" y="1638300"/>
            <a:ext cx="11488241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17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17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E49843D-E733-47A2-A6A2-081A552E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08" y="2129596"/>
            <a:ext cx="4239217" cy="42011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1158FA3-2CD6-4D56-A2C0-87F6543F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450" y="2143885"/>
            <a:ext cx="4220164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3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1762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시연 화면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18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18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CAD68A3-0781-48C6-8E34-EDBC319A9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216" y="1663700"/>
            <a:ext cx="8359588" cy="51943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8936BB2-581E-46D7-992C-49E42AC4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242" y="2650921"/>
            <a:ext cx="1886213" cy="12209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46E65-1B15-40AB-9AB4-393899BD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948" y="6598924"/>
            <a:ext cx="706301" cy="122095"/>
          </a:xfrm>
          <a:prstGeom prst="rect">
            <a:avLst/>
          </a:prstGeom>
        </p:spPr>
      </p:pic>
      <p:pic>
        <p:nvPicPr>
          <p:cNvPr id="18" name="그림 17" descr="ㅎㅎ">
            <a:extLst>
              <a:ext uri="{FF2B5EF4-FFF2-40B4-BE49-F238E27FC236}">
                <a16:creationId xmlns:a16="http://schemas.microsoft.com/office/drawing/2014/main" id="{5729DD37-7EAD-4356-9374-41B4A16CF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135" y="2035215"/>
            <a:ext cx="1981100" cy="13002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CFC8FDA-0BA3-4DE2-BD5C-3913B5717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403" y="1993762"/>
            <a:ext cx="1238423" cy="171474"/>
          </a:xfrm>
          <a:prstGeom prst="rect">
            <a:avLst/>
          </a:prstGeom>
        </p:spPr>
      </p:pic>
      <p:pic>
        <p:nvPicPr>
          <p:cNvPr id="21" name="그림 20" descr="ㅎㅎ">
            <a:extLst>
              <a:ext uri="{FF2B5EF4-FFF2-40B4-BE49-F238E27FC236}">
                <a16:creationId xmlns:a16="http://schemas.microsoft.com/office/drawing/2014/main" id="{630FA6B4-BCA9-4334-B4EC-4F937FD5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70" y="3083483"/>
            <a:ext cx="633276" cy="12209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7A8DE4F-CAB6-41FA-9078-F4FC86D8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663" y="1659748"/>
            <a:ext cx="4514173" cy="6192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6715FD1-EBD2-4DF8-AFB4-0BD4D1A04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" y="2290694"/>
            <a:ext cx="3771397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sp>
          <p:nvSpPr>
            <p:cNvPr id="18" name="TextBox 17"/>
            <p:cNvSpPr txBox="1"/>
            <p:nvPr/>
          </p:nvSpPr>
          <p:spPr>
            <a:xfrm>
              <a:off x="558064" y="3058923"/>
              <a:ext cx="34227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spc="-150" dirty="0" err="1">
                  <a:solidFill>
                    <a:schemeClr val="bg1">
                      <a:lumMod val="75000"/>
                    </a:schemeClr>
                  </a:solidFill>
                </a:rPr>
                <a:t>TockTalk</a:t>
              </a:r>
              <a:r>
                <a:rPr lang="en-US" altLang="ko-KR" sz="4400" spc="-15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ko-KR" altLang="en-US" sz="4400" spc="-150" dirty="0">
                  <a:solidFill>
                    <a:schemeClr val="bg1">
                      <a:lumMod val="75000"/>
                    </a:schemeClr>
                  </a:solidFill>
                </a:rPr>
                <a:t>구조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187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4.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E30505-BDB6-462E-8392-C314D64F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99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117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1219200" y="2247829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13824" y="227322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824" y="33495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3824" y="421002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3824" y="56246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9166" y="2273229"/>
            <a:ext cx="185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err="1">
                <a:solidFill>
                  <a:schemeClr val="bg1"/>
                </a:solidFill>
              </a:rPr>
              <a:t>TockTalk</a:t>
            </a:r>
            <a:r>
              <a:rPr lang="ko-KR" altLang="en-US" spc="-150" dirty="0">
                <a:solidFill>
                  <a:schemeClr val="bg1"/>
                </a:solidFill>
              </a:rPr>
              <a:t> 사용 기술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9166" y="3349544"/>
            <a:ext cx="159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err="1">
                <a:solidFill>
                  <a:schemeClr val="bg1"/>
                </a:solidFill>
              </a:rPr>
              <a:t>TockTalk</a:t>
            </a:r>
            <a:r>
              <a:rPr lang="ko-KR" altLang="en-US" spc="-150" dirty="0">
                <a:solidFill>
                  <a:schemeClr val="bg1"/>
                </a:solidFill>
              </a:rPr>
              <a:t> 결과물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166" y="4210023"/>
            <a:ext cx="138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err="1">
                <a:solidFill>
                  <a:schemeClr val="bg1"/>
                </a:solidFill>
              </a:rPr>
              <a:t>TockTalk</a:t>
            </a:r>
            <a:r>
              <a:rPr lang="ko-KR" altLang="en-US" spc="-150" dirty="0">
                <a:solidFill>
                  <a:schemeClr val="bg1"/>
                </a:solidFill>
              </a:rPr>
              <a:t> 구성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9166" y="562461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프로젝트 후기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9166" y="2674193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프로젝트 구현 기능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ko-KR" altLang="en-US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6874" y="3746441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시연 화면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ko-KR" altLang="en-US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4582" y="4608078"/>
            <a:ext cx="3541394" cy="9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프로젝트 구성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프로젝트 구조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데이터 구조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1219200" y="3349544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219200" y="4240648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231900" y="5584269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86674" y="58858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79E1FF-0A1D-408C-869E-E4D30B8E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9B6A061F-98F3-475B-8BD1-718C6CEC7FF4}"/>
              </a:ext>
            </a:extLst>
          </p:cNvPr>
          <p:cNvSpPr/>
          <p:nvPr/>
        </p:nvSpPr>
        <p:spPr>
          <a:xfrm>
            <a:off x="1231900" y="119737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374292-C845-483C-BB9F-2D53AA572915}"/>
              </a:ext>
            </a:extLst>
          </p:cNvPr>
          <p:cNvSpPr txBox="1"/>
          <p:nvPr/>
        </p:nvSpPr>
        <p:spPr>
          <a:xfrm>
            <a:off x="1726524" y="122277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7F9A46-B5FE-4CD6-837A-8C07FF7F8C5A}"/>
              </a:ext>
            </a:extLst>
          </p:cNvPr>
          <p:cNvSpPr txBox="1"/>
          <p:nvPr/>
        </p:nvSpPr>
        <p:spPr>
          <a:xfrm>
            <a:off x="2271866" y="1222777"/>
            <a:ext cx="149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err="1">
                <a:solidFill>
                  <a:schemeClr val="bg1"/>
                </a:solidFill>
              </a:rPr>
              <a:t>TockTalk</a:t>
            </a:r>
            <a:r>
              <a:rPr lang="en-US" altLang="ko-KR" spc="-150" dirty="0">
                <a:solidFill>
                  <a:schemeClr val="bg1"/>
                </a:solidFill>
              </a:rPr>
              <a:t> </a:t>
            </a:r>
            <a:r>
              <a:rPr lang="ko-KR" altLang="en-US" spc="-150" dirty="0">
                <a:solidFill>
                  <a:schemeClr val="bg1"/>
                </a:solidFill>
              </a:rPr>
              <a:t>이란</a:t>
            </a:r>
            <a:r>
              <a:rPr lang="en-US" altLang="ko-KR" spc="-150" dirty="0">
                <a:solidFill>
                  <a:schemeClr val="bg1"/>
                </a:solidFill>
              </a:rPr>
              <a:t>?</a:t>
            </a:r>
            <a:endParaRPr lang="ko-KR" altLang="en-US" spc="-15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775361-623A-4A3B-845B-F0DABD3459B8}"/>
              </a:ext>
            </a:extLst>
          </p:cNvPr>
          <p:cNvSpPr txBox="1"/>
          <p:nvPr/>
        </p:nvSpPr>
        <p:spPr>
          <a:xfrm>
            <a:off x="2271866" y="1623741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프로젝트 주제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프로젝트 개요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3DC34D-1AA6-46A7-8F19-685FC30F81E2}"/>
              </a:ext>
            </a:extLst>
          </p:cNvPr>
          <p:cNvSpPr txBox="1"/>
          <p:nvPr/>
        </p:nvSpPr>
        <p:spPr>
          <a:xfrm>
            <a:off x="2351599" y="5972950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역할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어려움 및 극복방안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0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4.0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6084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개발 진행일정 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D153C55-5F9E-4B6C-B6A5-386AF608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B81B6BB-52EE-4371-96EB-7B965B47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1"/>
            <a:ext cx="10234569" cy="3581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09455B5-6FEB-4939-88DE-82D60377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9700"/>
            <a:ext cx="12192000" cy="167486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ACE8DC0-6635-49FB-820E-B5633F464A73}"/>
              </a:ext>
            </a:extLst>
          </p:cNvPr>
          <p:cNvSpPr/>
          <p:nvPr/>
        </p:nvSpPr>
        <p:spPr>
          <a:xfrm>
            <a:off x="101600" y="2129596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기능 명세서 작성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990F122-250A-4963-B78D-FC48C8865C43}"/>
              </a:ext>
            </a:extLst>
          </p:cNvPr>
          <p:cNvSpPr/>
          <p:nvPr/>
        </p:nvSpPr>
        <p:spPr>
          <a:xfrm>
            <a:off x="101600" y="2352015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/>
                </a:solidFill>
              </a:rPr>
              <a:t>Database </a:t>
            </a:r>
            <a:r>
              <a:rPr lang="ko-KR" altLang="en-US" sz="800" dirty="0">
                <a:solidFill>
                  <a:schemeClr val="tx1"/>
                </a:solidFill>
              </a:rPr>
              <a:t>설계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C8C692-26C4-4C65-9CE2-30E9C5DCACD2}"/>
              </a:ext>
            </a:extLst>
          </p:cNvPr>
          <p:cNvSpPr/>
          <p:nvPr/>
        </p:nvSpPr>
        <p:spPr>
          <a:xfrm>
            <a:off x="101600" y="1907177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주제 선정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25C10AA-6732-4FB7-9ABD-3644CC558F17}"/>
              </a:ext>
            </a:extLst>
          </p:cNvPr>
          <p:cNvSpPr/>
          <p:nvPr/>
        </p:nvSpPr>
        <p:spPr>
          <a:xfrm>
            <a:off x="101600" y="2574434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/>
                </a:solidFill>
              </a:rPr>
              <a:t>프로젝트 구조 설계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71AC05C-82BE-4583-BB1A-873863ADF1CD}"/>
              </a:ext>
            </a:extLst>
          </p:cNvPr>
          <p:cNvSpPr/>
          <p:nvPr/>
        </p:nvSpPr>
        <p:spPr>
          <a:xfrm>
            <a:off x="139700" y="3142758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초기화면</a:t>
            </a:r>
            <a:r>
              <a:rPr lang="en-US" altLang="ko-KR" sz="800" dirty="0">
                <a:solidFill>
                  <a:schemeClr val="tx1"/>
                </a:solidFill>
              </a:rPr>
              <a:t>, </a:t>
            </a:r>
            <a:r>
              <a:rPr lang="ko-KR" altLang="en-US" sz="800" dirty="0">
                <a:solidFill>
                  <a:schemeClr val="tx1"/>
                </a:solidFill>
              </a:rPr>
              <a:t>회원관리 구현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0749E6B-07D1-406A-9D1A-D6AC5E3DEA81}"/>
              </a:ext>
            </a:extLst>
          </p:cNvPr>
          <p:cNvSpPr/>
          <p:nvPr/>
        </p:nvSpPr>
        <p:spPr>
          <a:xfrm>
            <a:off x="139700" y="3390486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자산현황 구현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D037B31-D71D-47DD-823B-71840F08D645}"/>
              </a:ext>
            </a:extLst>
          </p:cNvPr>
          <p:cNvSpPr/>
          <p:nvPr/>
        </p:nvSpPr>
        <p:spPr>
          <a:xfrm>
            <a:off x="139700" y="3612905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주식 정보 수집 구현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26A5A50-F29E-4A69-A981-25206E4C8989}"/>
              </a:ext>
            </a:extLst>
          </p:cNvPr>
          <p:cNvSpPr/>
          <p:nvPr/>
        </p:nvSpPr>
        <p:spPr>
          <a:xfrm>
            <a:off x="139700" y="3830985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주식 목록 구현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528C67F-3C40-4F95-B377-EB0607CFA14D}"/>
              </a:ext>
            </a:extLst>
          </p:cNvPr>
          <p:cNvSpPr/>
          <p:nvPr/>
        </p:nvSpPr>
        <p:spPr>
          <a:xfrm>
            <a:off x="139700" y="4044710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지수</a:t>
            </a:r>
            <a:r>
              <a:rPr lang="en-US" altLang="ko-KR" sz="800" dirty="0">
                <a:solidFill>
                  <a:schemeClr val="tx1"/>
                </a:solidFill>
              </a:rPr>
              <a:t>, </a:t>
            </a:r>
            <a:r>
              <a:rPr lang="ko-KR" altLang="en-US" sz="800" dirty="0">
                <a:solidFill>
                  <a:schemeClr val="tx1"/>
                </a:solidFill>
              </a:rPr>
              <a:t>환율 정보 구현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46E8B7E-2914-4682-B8BB-E65442ABBAA8}"/>
              </a:ext>
            </a:extLst>
          </p:cNvPr>
          <p:cNvSpPr/>
          <p:nvPr/>
        </p:nvSpPr>
        <p:spPr>
          <a:xfrm>
            <a:off x="139700" y="4262790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주식 세부 정보 구현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E5BB7B-795C-4099-A593-E1B2BFD8414C}"/>
              </a:ext>
            </a:extLst>
          </p:cNvPr>
          <p:cNvSpPr/>
          <p:nvPr/>
        </p:nvSpPr>
        <p:spPr>
          <a:xfrm>
            <a:off x="139700" y="4450334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err="1">
                <a:solidFill>
                  <a:schemeClr val="tx1"/>
                </a:solidFill>
              </a:rPr>
              <a:t>Websocket</a:t>
            </a:r>
            <a:r>
              <a:rPr lang="ko-KR" altLang="en-US" sz="800" dirty="0">
                <a:solidFill>
                  <a:schemeClr val="tx1"/>
                </a:solidFill>
              </a:rPr>
              <a:t> 구현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F80BA05-35BC-4762-B4C6-9FFBA8B010E5}"/>
              </a:ext>
            </a:extLst>
          </p:cNvPr>
          <p:cNvSpPr/>
          <p:nvPr/>
        </p:nvSpPr>
        <p:spPr>
          <a:xfrm>
            <a:off x="139700" y="4682322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초기화면</a:t>
            </a:r>
            <a:r>
              <a:rPr lang="en-US" altLang="ko-KR" sz="800" dirty="0">
                <a:solidFill>
                  <a:schemeClr val="tx1"/>
                </a:solidFill>
              </a:rPr>
              <a:t>, </a:t>
            </a:r>
            <a:r>
              <a:rPr lang="ko-KR" altLang="en-US" sz="800" dirty="0">
                <a:solidFill>
                  <a:schemeClr val="tx1"/>
                </a:solidFill>
              </a:rPr>
              <a:t>회원관리 구현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3FFA128-28F5-4880-8597-A838DB6EDEBE}"/>
              </a:ext>
            </a:extLst>
          </p:cNvPr>
          <p:cNvSpPr/>
          <p:nvPr/>
        </p:nvSpPr>
        <p:spPr>
          <a:xfrm>
            <a:off x="139700" y="4647215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채팅</a:t>
            </a:r>
            <a:r>
              <a:rPr lang="en-US" altLang="ko-KR" sz="800" dirty="0">
                <a:solidFill>
                  <a:schemeClr val="tx1"/>
                </a:solidFill>
              </a:rPr>
              <a:t>, </a:t>
            </a:r>
            <a:r>
              <a:rPr lang="ko-KR" altLang="en-US" sz="800" dirty="0">
                <a:solidFill>
                  <a:schemeClr val="tx1"/>
                </a:solidFill>
              </a:rPr>
              <a:t>알림 기능 구현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62AA9E9-C96B-4B60-BD48-5D179A184AD1}"/>
              </a:ext>
            </a:extLst>
          </p:cNvPr>
          <p:cNvSpPr/>
          <p:nvPr/>
        </p:nvSpPr>
        <p:spPr>
          <a:xfrm>
            <a:off x="139700" y="5488577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단위 테스트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17B9632-E17B-4530-B45D-79EF293BA136}"/>
              </a:ext>
            </a:extLst>
          </p:cNvPr>
          <p:cNvSpPr/>
          <p:nvPr/>
        </p:nvSpPr>
        <p:spPr>
          <a:xfrm>
            <a:off x="139700" y="5710996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통합테스트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AA07B6A-DC58-46C3-8008-E32E96B8AFBD}"/>
              </a:ext>
            </a:extLst>
          </p:cNvPr>
          <p:cNvSpPr/>
          <p:nvPr/>
        </p:nvSpPr>
        <p:spPr>
          <a:xfrm>
            <a:off x="139700" y="5927584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프로젝트 배포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E4FB590-1AB4-4904-A54F-A5FC9A2443FC}"/>
              </a:ext>
            </a:extLst>
          </p:cNvPr>
          <p:cNvSpPr/>
          <p:nvPr/>
        </p:nvSpPr>
        <p:spPr>
          <a:xfrm>
            <a:off x="4225449" y="2156126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기능 명세서 작성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B791D13-ADF8-45CD-AE1B-693D45B47B38}"/>
              </a:ext>
            </a:extLst>
          </p:cNvPr>
          <p:cNvSpPr/>
          <p:nvPr/>
        </p:nvSpPr>
        <p:spPr>
          <a:xfrm>
            <a:off x="4791132" y="2352014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/>
                </a:solidFill>
              </a:rPr>
              <a:t>Database </a:t>
            </a:r>
            <a:r>
              <a:rPr lang="ko-KR" altLang="en-US" sz="800" dirty="0">
                <a:solidFill>
                  <a:schemeClr val="tx1"/>
                </a:solidFill>
              </a:rPr>
              <a:t>설계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9C7B9E0-7E95-4022-81F5-DE98FD31DF29}"/>
              </a:ext>
            </a:extLst>
          </p:cNvPr>
          <p:cNvSpPr/>
          <p:nvPr/>
        </p:nvSpPr>
        <p:spPr>
          <a:xfrm>
            <a:off x="3898537" y="1907177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주제 선정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BF4D4D0-35A6-4335-B674-F0C24BA6437F}"/>
              </a:ext>
            </a:extLst>
          </p:cNvPr>
          <p:cNvSpPr/>
          <p:nvPr/>
        </p:nvSpPr>
        <p:spPr>
          <a:xfrm>
            <a:off x="5336869" y="2594746"/>
            <a:ext cx="109147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프로젝트 구조 설계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AE7EDEF-E017-48BE-984B-B105ACFA45F5}"/>
              </a:ext>
            </a:extLst>
          </p:cNvPr>
          <p:cNvSpPr/>
          <p:nvPr/>
        </p:nvSpPr>
        <p:spPr>
          <a:xfrm>
            <a:off x="5921607" y="3168067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초기화면</a:t>
            </a:r>
            <a:r>
              <a:rPr lang="en-US" altLang="ko-KR" sz="800" dirty="0">
                <a:solidFill>
                  <a:schemeClr val="tx1"/>
                </a:solidFill>
              </a:rPr>
              <a:t>, </a:t>
            </a:r>
            <a:r>
              <a:rPr lang="ko-KR" altLang="en-US" sz="800" dirty="0">
                <a:solidFill>
                  <a:schemeClr val="tx1"/>
                </a:solidFill>
              </a:rPr>
              <a:t>회원관리 구현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0FD9995-8AB7-4429-87F5-7437B5FC98F8}"/>
              </a:ext>
            </a:extLst>
          </p:cNvPr>
          <p:cNvSpPr/>
          <p:nvPr/>
        </p:nvSpPr>
        <p:spPr>
          <a:xfrm>
            <a:off x="6210179" y="3365177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자산현황 구현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1B3DD10-D8A1-45F3-98DC-36B413760EE8}"/>
              </a:ext>
            </a:extLst>
          </p:cNvPr>
          <p:cNvSpPr/>
          <p:nvPr/>
        </p:nvSpPr>
        <p:spPr>
          <a:xfrm>
            <a:off x="6810465" y="3607909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주식 정보 수집 구현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3D51060-DDD8-4BF6-B4F6-27A551BABA15}"/>
              </a:ext>
            </a:extLst>
          </p:cNvPr>
          <p:cNvSpPr/>
          <p:nvPr/>
        </p:nvSpPr>
        <p:spPr>
          <a:xfrm>
            <a:off x="6810465" y="3822291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주식 목록 구현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2F4C229-6E6F-4D2B-B266-9C3D58A97476}"/>
              </a:ext>
            </a:extLst>
          </p:cNvPr>
          <p:cNvSpPr/>
          <p:nvPr/>
        </p:nvSpPr>
        <p:spPr>
          <a:xfrm>
            <a:off x="7151288" y="4036673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지수</a:t>
            </a:r>
            <a:r>
              <a:rPr lang="en-US" altLang="ko-KR" sz="800" dirty="0">
                <a:solidFill>
                  <a:schemeClr val="tx1"/>
                </a:solidFill>
              </a:rPr>
              <a:t>, </a:t>
            </a:r>
            <a:r>
              <a:rPr lang="ko-KR" altLang="en-US" sz="800" dirty="0">
                <a:solidFill>
                  <a:schemeClr val="tx1"/>
                </a:solidFill>
              </a:rPr>
              <a:t>환율 정보 구현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F32AFA8-7944-45B7-88D2-5A802BA8359F}"/>
              </a:ext>
            </a:extLst>
          </p:cNvPr>
          <p:cNvSpPr/>
          <p:nvPr/>
        </p:nvSpPr>
        <p:spPr>
          <a:xfrm>
            <a:off x="7393940" y="4289398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주식 세부 정보 구현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AA93C28C-89C5-4EFA-A0B8-46EB8C9DF943}"/>
              </a:ext>
            </a:extLst>
          </p:cNvPr>
          <p:cNvSpPr/>
          <p:nvPr/>
        </p:nvSpPr>
        <p:spPr>
          <a:xfrm>
            <a:off x="8003540" y="4528967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err="1">
                <a:solidFill>
                  <a:schemeClr val="tx1"/>
                </a:solidFill>
              </a:rPr>
              <a:t>Websocket</a:t>
            </a:r>
            <a:r>
              <a:rPr lang="ko-KR" altLang="en-US" sz="800" dirty="0">
                <a:solidFill>
                  <a:schemeClr val="tx1"/>
                </a:solidFill>
              </a:rPr>
              <a:t> 구현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20D51D-E3E4-4759-8A91-7DB48919F006}"/>
              </a:ext>
            </a:extLst>
          </p:cNvPr>
          <p:cNvSpPr/>
          <p:nvPr/>
        </p:nvSpPr>
        <p:spPr>
          <a:xfrm>
            <a:off x="8601914" y="4726719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채팅</a:t>
            </a:r>
            <a:r>
              <a:rPr lang="en-US" altLang="ko-KR" sz="800" dirty="0">
                <a:solidFill>
                  <a:schemeClr val="tx1"/>
                </a:solidFill>
              </a:rPr>
              <a:t>, </a:t>
            </a:r>
            <a:r>
              <a:rPr lang="ko-KR" altLang="en-US" sz="800" dirty="0">
                <a:solidFill>
                  <a:schemeClr val="tx1"/>
                </a:solidFill>
              </a:rPr>
              <a:t>알림 기능 구현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6191079-5B52-4E5D-B3C7-B75E898C9C18}"/>
              </a:ext>
            </a:extLst>
          </p:cNvPr>
          <p:cNvSpPr/>
          <p:nvPr/>
        </p:nvSpPr>
        <p:spPr>
          <a:xfrm>
            <a:off x="9544426" y="5488577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단위 테스트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9D2B5646-6213-4FEB-B80A-390A33536935}"/>
              </a:ext>
            </a:extLst>
          </p:cNvPr>
          <p:cNvSpPr/>
          <p:nvPr/>
        </p:nvSpPr>
        <p:spPr>
          <a:xfrm>
            <a:off x="10111014" y="5742876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통합테스트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3A30CAD-7DF1-4EB1-A4FD-FD84430DC397}"/>
              </a:ext>
            </a:extLst>
          </p:cNvPr>
          <p:cNvSpPr/>
          <p:nvPr/>
        </p:nvSpPr>
        <p:spPr>
          <a:xfrm>
            <a:off x="10741989" y="5979872"/>
            <a:ext cx="1380286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프로젝트 배포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C7748B26-4B54-456D-B33D-DE8049C7EE96}"/>
              </a:ext>
            </a:extLst>
          </p:cNvPr>
          <p:cNvSpPr/>
          <p:nvPr/>
        </p:nvSpPr>
        <p:spPr>
          <a:xfrm>
            <a:off x="139700" y="4943391"/>
            <a:ext cx="154105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/>
                </a:solidFill>
              </a:rPr>
              <a:t>거래매매 명세서 기능 구현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45C96C5-F914-44D6-AEF3-CF416BD1C014}"/>
              </a:ext>
            </a:extLst>
          </p:cNvPr>
          <p:cNvSpPr/>
          <p:nvPr/>
        </p:nvSpPr>
        <p:spPr>
          <a:xfrm>
            <a:off x="8860770" y="4982704"/>
            <a:ext cx="1541054" cy="22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/>
                </a:solidFill>
              </a:rPr>
              <a:t>거래매매 명세서 기능 구현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90BD6197-9FA7-41E4-85AA-B9901A701B5C}"/>
              </a:ext>
            </a:extLst>
          </p:cNvPr>
          <p:cNvCxnSpPr/>
          <p:nvPr/>
        </p:nvCxnSpPr>
        <p:spPr>
          <a:xfrm>
            <a:off x="1481886" y="3069040"/>
            <a:ext cx="2748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7" y="652394"/>
            <a:ext cx="75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4.1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프로젝트 구성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0E2506-A382-4575-BB0C-6BA25250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6EF0678-080E-45F0-8582-13F5D547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426" b="28547"/>
          <a:stretch/>
        </p:blipFill>
        <p:spPr>
          <a:xfrm>
            <a:off x="1910093" y="3379575"/>
            <a:ext cx="2019429" cy="213052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7FC3959-8F6A-453D-B231-737B2FCAE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353" y="3482523"/>
            <a:ext cx="840016" cy="77163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0017C40-EB6F-4D0D-9EDA-EAEEF9304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4665"/>
          <a:stretch/>
        </p:blipFill>
        <p:spPr>
          <a:xfrm>
            <a:off x="4909990" y="4465576"/>
            <a:ext cx="1053585" cy="80973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F9E5F7A-6450-4E05-BEE8-91C0C7F49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866" y="4122628"/>
            <a:ext cx="1362265" cy="6858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269F7F3-749A-48A1-8864-9505F852AA2D}"/>
              </a:ext>
            </a:extLst>
          </p:cNvPr>
          <p:cNvSpPr txBox="1"/>
          <p:nvPr/>
        </p:nvSpPr>
        <p:spPr>
          <a:xfrm>
            <a:off x="1672139" y="2292121"/>
            <a:ext cx="702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spc="-150" dirty="0">
                <a:solidFill>
                  <a:schemeClr val="accent4"/>
                </a:solidFill>
                <a:latin typeface="+mj-ea"/>
                <a:ea typeface="+mj-ea"/>
              </a:rPr>
              <a:t>Front End</a:t>
            </a:r>
            <a:endParaRPr lang="ko-KR" altLang="en-US" sz="40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2E0094-40A4-447C-A79D-C5483A2B7D63}"/>
              </a:ext>
            </a:extLst>
          </p:cNvPr>
          <p:cNvSpPr txBox="1"/>
          <p:nvPr/>
        </p:nvSpPr>
        <p:spPr>
          <a:xfrm>
            <a:off x="4811837" y="2326638"/>
            <a:ext cx="606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spc="-150" dirty="0">
                <a:solidFill>
                  <a:schemeClr val="accent4"/>
                </a:solidFill>
                <a:latin typeface="+mj-ea"/>
                <a:ea typeface="+mj-ea"/>
              </a:rPr>
              <a:t>Back End</a:t>
            </a:r>
            <a:endParaRPr lang="ko-KR" altLang="en-US" sz="40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82EBF03-9AB9-44F5-B861-6972BB38D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66"/>
          <a:stretch/>
        </p:blipFill>
        <p:spPr>
          <a:xfrm>
            <a:off x="5876913" y="3463471"/>
            <a:ext cx="1053585" cy="80973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6A25F81-0AAE-490D-B9A1-8D2233CB5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737" y="5380964"/>
            <a:ext cx="935081" cy="7376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ED6DAA6-A9BE-4157-84C1-E9EF1A8F2EA3}"/>
              </a:ext>
            </a:extLst>
          </p:cNvPr>
          <p:cNvSpPr txBox="1"/>
          <p:nvPr/>
        </p:nvSpPr>
        <p:spPr>
          <a:xfrm>
            <a:off x="8004397" y="2361154"/>
            <a:ext cx="308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spc="-150" dirty="0">
                <a:solidFill>
                  <a:schemeClr val="accent4"/>
                </a:solidFill>
                <a:latin typeface="+mj-ea"/>
                <a:ea typeface="+mj-ea"/>
              </a:rPr>
              <a:t>Database</a:t>
            </a:r>
            <a:endParaRPr lang="ko-KR" altLang="en-US" sz="40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0B3CCB6C-12BF-41D2-B0AE-86CBE3B49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015" y="4542647"/>
            <a:ext cx="962159" cy="838317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56E486C7-AE95-4248-9FB1-B00942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92" r="35144"/>
          <a:stretch/>
        </p:blipFill>
        <p:spPr>
          <a:xfrm>
            <a:off x="6093725" y="5380964"/>
            <a:ext cx="947138" cy="809738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E00A9F9-7DE9-4859-A85A-467D973BB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725" y="4465576"/>
            <a:ext cx="836773" cy="809738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151C3A63-F34E-464B-B366-40A5CB2728CC}"/>
              </a:ext>
            </a:extLst>
          </p:cNvPr>
          <p:cNvSpPr/>
          <p:nvPr/>
        </p:nvSpPr>
        <p:spPr>
          <a:xfrm>
            <a:off x="1481886" y="2129596"/>
            <a:ext cx="2748825" cy="4190246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71794DAF-2810-4005-9CDE-89648F34A9C5}"/>
              </a:ext>
            </a:extLst>
          </p:cNvPr>
          <p:cNvCxnSpPr/>
          <p:nvPr/>
        </p:nvCxnSpPr>
        <p:spPr>
          <a:xfrm>
            <a:off x="4593965" y="3069040"/>
            <a:ext cx="2748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12E7C7BC-96DF-4569-908C-FAA6DC049B6C}"/>
              </a:ext>
            </a:extLst>
          </p:cNvPr>
          <p:cNvSpPr/>
          <p:nvPr/>
        </p:nvSpPr>
        <p:spPr>
          <a:xfrm>
            <a:off x="4593965" y="2129596"/>
            <a:ext cx="2748825" cy="4190246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B4662C1F-1CEC-4C3F-A687-08C251A57C1A}"/>
              </a:ext>
            </a:extLst>
          </p:cNvPr>
          <p:cNvCxnSpPr/>
          <p:nvPr/>
        </p:nvCxnSpPr>
        <p:spPr>
          <a:xfrm>
            <a:off x="7682565" y="3069040"/>
            <a:ext cx="2748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4BAEE08D-B261-4EBD-AFD6-D467951CD01E}"/>
              </a:ext>
            </a:extLst>
          </p:cNvPr>
          <p:cNvSpPr/>
          <p:nvPr/>
        </p:nvSpPr>
        <p:spPr>
          <a:xfrm>
            <a:off x="7682565" y="2129596"/>
            <a:ext cx="2748825" cy="4190246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왼쪽/오른쪽 35">
            <a:extLst>
              <a:ext uri="{FF2B5EF4-FFF2-40B4-BE49-F238E27FC236}">
                <a16:creationId xmlns:a16="http://schemas.microsoft.com/office/drawing/2014/main" id="{4DD7CE86-198A-4137-87F5-1184FBCF0337}"/>
              </a:ext>
            </a:extLst>
          </p:cNvPr>
          <p:cNvSpPr/>
          <p:nvPr/>
        </p:nvSpPr>
        <p:spPr>
          <a:xfrm>
            <a:off x="3929522" y="4106178"/>
            <a:ext cx="882315" cy="267849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화살표: 왼쪽/오른쪽 60">
            <a:extLst>
              <a:ext uri="{FF2B5EF4-FFF2-40B4-BE49-F238E27FC236}">
                <a16:creationId xmlns:a16="http://schemas.microsoft.com/office/drawing/2014/main" id="{4C9919D9-CEE7-434A-A891-045E30616771}"/>
              </a:ext>
            </a:extLst>
          </p:cNvPr>
          <p:cNvSpPr/>
          <p:nvPr/>
        </p:nvSpPr>
        <p:spPr>
          <a:xfrm>
            <a:off x="7100142" y="4102653"/>
            <a:ext cx="882315" cy="267849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397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7" y="652394"/>
            <a:ext cx="75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4.1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프로젝트 구성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0E2506-A382-4575-BB0C-6BA25250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345649-78CF-4ED8-8209-749ED3DC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13" y="2825058"/>
            <a:ext cx="8338174" cy="24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E015EC3-39F3-4B46-8E0F-EA5E1157EDEA}"/>
              </a:ext>
            </a:extLst>
          </p:cNvPr>
          <p:cNvSpPr/>
          <p:nvPr/>
        </p:nvSpPr>
        <p:spPr>
          <a:xfrm>
            <a:off x="10093139" y="2525486"/>
            <a:ext cx="1907177" cy="20639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4.2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프로젝트 구조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F29699-89DF-43E6-8FA9-3467FB14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08" y="2028291"/>
            <a:ext cx="8990434" cy="42037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5BE3525-B400-4695-B47C-685AA7467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8" y="2065411"/>
            <a:ext cx="8990434" cy="3332876"/>
          </a:xfrm>
          <a:prstGeom prst="rect">
            <a:avLst/>
          </a:prstGeom>
        </p:spPr>
      </p:pic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D32F4351-0254-4462-BEA5-07CA50AF2DA4}"/>
              </a:ext>
            </a:extLst>
          </p:cNvPr>
          <p:cNvSpPr/>
          <p:nvPr/>
        </p:nvSpPr>
        <p:spPr>
          <a:xfrm>
            <a:off x="505368" y="1799411"/>
            <a:ext cx="9202051" cy="4580388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1637646-0E44-4661-9043-843A339CD63B}"/>
              </a:ext>
            </a:extLst>
          </p:cNvPr>
          <p:cNvSpPr/>
          <p:nvPr/>
        </p:nvSpPr>
        <p:spPr>
          <a:xfrm>
            <a:off x="7410993" y="6184236"/>
            <a:ext cx="1813345" cy="34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Cloud Platform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슬라이드 번호 개체 틀 4">
            <a:extLst>
              <a:ext uri="{FF2B5EF4-FFF2-40B4-BE49-F238E27FC236}">
                <a16:creationId xmlns:a16="http://schemas.microsoft.com/office/drawing/2014/main" id="{BB5C2972-FCFE-4303-A148-227C1ABF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B5AC3A-BA06-4AE0-833B-7241F9EB1D02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7631EE3-A60C-423C-97DD-07367D0D0F1F}"/>
              </a:ext>
            </a:extLst>
          </p:cNvPr>
          <p:cNvSpPr/>
          <p:nvPr/>
        </p:nvSpPr>
        <p:spPr>
          <a:xfrm>
            <a:off x="4411599" y="2737894"/>
            <a:ext cx="1754069" cy="36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</a:rPr>
              <a:t>TockTalk</a:t>
            </a:r>
            <a:r>
              <a:rPr lang="en-US" altLang="ko-KR" sz="1400" dirty="0">
                <a:solidFill>
                  <a:schemeClr val="tx1"/>
                </a:solidFill>
              </a:rPr>
              <a:t> System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0A83CAA-652F-4EBB-8AB0-A39BC42236E3}"/>
              </a:ext>
            </a:extLst>
          </p:cNvPr>
          <p:cNvSpPr/>
          <p:nvPr/>
        </p:nvSpPr>
        <p:spPr>
          <a:xfrm>
            <a:off x="7329239" y="2781437"/>
            <a:ext cx="1895099" cy="243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Data Collection System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6F416B5-DCD4-46F0-AEB2-25A67BECF3EB}"/>
              </a:ext>
            </a:extLst>
          </p:cNvPr>
          <p:cNvSpPr/>
          <p:nvPr/>
        </p:nvSpPr>
        <p:spPr>
          <a:xfrm>
            <a:off x="1624493" y="5778281"/>
            <a:ext cx="970661" cy="34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Docker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EC53B6D-5FCB-4B5F-8727-63F068B2740E}"/>
              </a:ext>
            </a:extLst>
          </p:cNvPr>
          <p:cNvSpPr/>
          <p:nvPr/>
        </p:nvSpPr>
        <p:spPr>
          <a:xfrm>
            <a:off x="3427209" y="5545093"/>
            <a:ext cx="2938755" cy="323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DataBase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6753093-621B-49CE-B1E1-CAEF7C47C3B3}"/>
              </a:ext>
            </a:extLst>
          </p:cNvPr>
          <p:cNvSpPr/>
          <p:nvPr/>
        </p:nvSpPr>
        <p:spPr>
          <a:xfrm>
            <a:off x="1929657" y="2028291"/>
            <a:ext cx="1858571" cy="36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</a:rPr>
              <a:t>TockTalk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E449D85-5525-4417-A85D-D59DD5AF8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357" b="-15851"/>
          <a:stretch/>
        </p:blipFill>
        <p:spPr>
          <a:xfrm>
            <a:off x="10673371" y="2843874"/>
            <a:ext cx="703913" cy="36280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0985E9-6C36-4353-914C-D250172ED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074" y="3673268"/>
            <a:ext cx="897691" cy="63743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F01184C-EEBA-4047-A36A-881F85D0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8669" y="3218142"/>
            <a:ext cx="573318" cy="26226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13BF011-2BEB-43CE-8042-827130A0B39F}"/>
              </a:ext>
            </a:extLst>
          </p:cNvPr>
          <p:cNvSpPr/>
          <p:nvPr/>
        </p:nvSpPr>
        <p:spPr>
          <a:xfrm>
            <a:off x="10253338" y="2322220"/>
            <a:ext cx="970661" cy="34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외부</a:t>
            </a:r>
            <a:r>
              <a:rPr lang="en-US" altLang="ko-KR" sz="1600" dirty="0">
                <a:solidFill>
                  <a:schemeClr val="tx1"/>
                </a:solidFill>
              </a:rPr>
              <a:t>API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화살표: 왼쪽/오른쪽 22">
            <a:extLst>
              <a:ext uri="{FF2B5EF4-FFF2-40B4-BE49-F238E27FC236}">
                <a16:creationId xmlns:a16="http://schemas.microsoft.com/office/drawing/2014/main" id="{0B0A00E6-AE35-479B-A7B5-C13EA4D9164A}"/>
              </a:ext>
            </a:extLst>
          </p:cNvPr>
          <p:cNvSpPr/>
          <p:nvPr/>
        </p:nvSpPr>
        <p:spPr>
          <a:xfrm>
            <a:off x="9318171" y="3494653"/>
            <a:ext cx="1038759" cy="26628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883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4.3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127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데이터 구조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9252" y="1180991"/>
            <a:ext cx="1497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pc="-150" dirty="0">
                <a:solidFill>
                  <a:schemeClr val="accent4"/>
                </a:solidFill>
              </a:rPr>
              <a:t>Web Trading System</a:t>
            </a:r>
            <a:endParaRPr lang="ko-KR" altLang="en-US" sz="1400" spc="-150" dirty="0">
              <a:solidFill>
                <a:schemeClr val="accent4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511224-2DD6-4EC1-BFF3-99D9CCA9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D6EDEBF-BD5F-43F1-9510-5F95E21E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52" y="1957518"/>
            <a:ext cx="7914986" cy="440918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B4BD7AC-14D7-43DE-8E9C-102F6562D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74" y="1773089"/>
            <a:ext cx="10326541" cy="489635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F3D29C6-C952-4F35-952B-499F6A25A152}"/>
              </a:ext>
            </a:extLst>
          </p:cNvPr>
          <p:cNvSpPr/>
          <p:nvPr/>
        </p:nvSpPr>
        <p:spPr>
          <a:xfrm>
            <a:off x="3137428" y="2930769"/>
            <a:ext cx="7717926" cy="36797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41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4.3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127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데이터 구조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511224-2DD6-4EC1-BFF3-99D9CCA9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D6EDEBF-BD5F-43F1-9510-5F95E21E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52" y="1957518"/>
            <a:ext cx="7914986" cy="440918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B4BD7AC-14D7-43DE-8E9C-102F6562D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74" y="1773089"/>
            <a:ext cx="10326541" cy="489635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2FED1E-9B8E-4B8F-A562-15B8A985C3A3}"/>
              </a:ext>
            </a:extLst>
          </p:cNvPr>
          <p:cNvSpPr/>
          <p:nvPr/>
        </p:nvSpPr>
        <p:spPr>
          <a:xfrm>
            <a:off x="652974" y="1721062"/>
            <a:ext cx="3994527" cy="41428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FA5FACD-A63A-4D98-BFCA-08F858D4E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104" y="2129596"/>
            <a:ext cx="575341" cy="120922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E0F14B4-6675-4B08-8CDB-F7C5884E9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103" y="4473161"/>
            <a:ext cx="612397" cy="13813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AF2587E-E8E1-4069-9C27-4C92C31B8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31" y="5159229"/>
            <a:ext cx="2476846" cy="69523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EF5BA656-DDE0-4A52-98EB-D9F859316CE8}"/>
              </a:ext>
            </a:extLst>
          </p:cNvPr>
          <p:cNvSpPr/>
          <p:nvPr/>
        </p:nvSpPr>
        <p:spPr>
          <a:xfrm>
            <a:off x="3549974" y="1773089"/>
            <a:ext cx="6682597" cy="27358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27454EA-6578-45D0-A35B-C275CDBB0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721" y="3338817"/>
            <a:ext cx="5517850" cy="11343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C72E34-9651-4AB7-AD67-9C5CF4D5E04B}"/>
              </a:ext>
            </a:extLst>
          </p:cNvPr>
          <p:cNvSpPr txBox="1"/>
          <p:nvPr/>
        </p:nvSpPr>
        <p:spPr>
          <a:xfrm>
            <a:off x="2289252" y="1180991"/>
            <a:ext cx="1230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pc="-150" dirty="0" err="1">
                <a:solidFill>
                  <a:schemeClr val="accent4"/>
                </a:solidFill>
              </a:rPr>
              <a:t>TockTalk</a:t>
            </a:r>
            <a:r>
              <a:rPr lang="en-US" altLang="ko-KR" sz="1400" spc="-150" dirty="0">
                <a:solidFill>
                  <a:schemeClr val="accent4"/>
                </a:solidFill>
              </a:rPr>
              <a:t> System</a:t>
            </a:r>
            <a:endParaRPr lang="ko-KR" altLang="en-US" sz="1400" spc="-1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5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sp>
          <p:nvSpPr>
            <p:cNvPr id="18" name="TextBox 17"/>
            <p:cNvSpPr txBox="1"/>
            <p:nvPr/>
          </p:nvSpPr>
          <p:spPr>
            <a:xfrm>
              <a:off x="558064" y="3058923"/>
              <a:ext cx="35926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spc="-150" dirty="0">
                  <a:solidFill>
                    <a:schemeClr val="bg1">
                      <a:lumMod val="75000"/>
                    </a:schemeClr>
                  </a:solidFill>
                </a:rPr>
                <a:t>프로젝트 후기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187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5.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E30505-BDB6-462E-8392-C314D64F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284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5.1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역할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B95FAD-5DA8-4408-A41A-B5EBC613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09F7458-2F64-4FE2-BF35-F2FE6763842F}"/>
              </a:ext>
            </a:extLst>
          </p:cNvPr>
          <p:cNvSpPr/>
          <p:nvPr/>
        </p:nvSpPr>
        <p:spPr>
          <a:xfrm>
            <a:off x="1664411" y="3329860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F62766-53BA-47B4-9D62-1ED582E23ED8}"/>
              </a:ext>
            </a:extLst>
          </p:cNvPr>
          <p:cNvSpPr txBox="1"/>
          <p:nvPr/>
        </p:nvSpPr>
        <p:spPr>
          <a:xfrm>
            <a:off x="2103006" y="32933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002</a:t>
            </a:r>
            <a:endParaRPr lang="ko-KR" alt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9F7912-0934-4EFA-9E58-838EA5E6DC88}"/>
              </a:ext>
            </a:extLst>
          </p:cNvPr>
          <p:cNvSpPr txBox="1"/>
          <p:nvPr/>
        </p:nvSpPr>
        <p:spPr>
          <a:xfrm>
            <a:off x="2668906" y="3297151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50" dirty="0"/>
              <a:t>Back end</a:t>
            </a:r>
            <a:endParaRPr lang="ko-KR" altLang="en-US" sz="2400" spc="-1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39D54A-6232-42BE-9675-1719983A2021}"/>
              </a:ext>
            </a:extLst>
          </p:cNvPr>
          <p:cNvSpPr txBox="1"/>
          <p:nvPr/>
        </p:nvSpPr>
        <p:spPr>
          <a:xfrm>
            <a:off x="2648348" y="3762598"/>
            <a:ext cx="5954394" cy="37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50" dirty="0">
                <a:latin typeface="+mj-ea"/>
                <a:ea typeface="+mj-ea"/>
                <a:cs typeface="Arial" panose="020B0604020202020204" pitchFamily="34" charset="0"/>
              </a:rPr>
              <a:t>-    </a:t>
            </a:r>
            <a:r>
              <a:rPr lang="ko-KR" altLang="en-US" sz="1600" spc="-150" dirty="0">
                <a:latin typeface="+mj-ea"/>
                <a:ea typeface="+mj-ea"/>
                <a:cs typeface="Arial" panose="020B0604020202020204" pitchFamily="34" charset="0"/>
              </a:rPr>
              <a:t>안재훈</a:t>
            </a:r>
            <a:endParaRPr lang="en-US" altLang="ko-KR" sz="1600" spc="-15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17AB876-1586-4B10-B743-57BDA1AF66B3}"/>
              </a:ext>
            </a:extLst>
          </p:cNvPr>
          <p:cNvSpPr/>
          <p:nvPr/>
        </p:nvSpPr>
        <p:spPr>
          <a:xfrm>
            <a:off x="1656553" y="2184434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B8A3E-7B32-4135-BB70-2C60F226A437}"/>
              </a:ext>
            </a:extLst>
          </p:cNvPr>
          <p:cNvSpPr txBox="1"/>
          <p:nvPr/>
        </p:nvSpPr>
        <p:spPr>
          <a:xfrm>
            <a:off x="2123564" y="21295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001</a:t>
            </a:r>
            <a:endParaRPr lang="ko-KR" alt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B0DCA3-3414-4E2C-ADA0-33B5A8A9ECFC}"/>
              </a:ext>
            </a:extLst>
          </p:cNvPr>
          <p:cNvSpPr txBox="1"/>
          <p:nvPr/>
        </p:nvSpPr>
        <p:spPr>
          <a:xfrm>
            <a:off x="2668906" y="2129596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50" dirty="0"/>
              <a:t>Front end</a:t>
            </a:r>
            <a:endParaRPr lang="ko-KR" altLang="en-US" sz="2400" spc="-1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34401C-A9C6-4007-95CD-C38FEAABE6C1}"/>
              </a:ext>
            </a:extLst>
          </p:cNvPr>
          <p:cNvSpPr txBox="1"/>
          <p:nvPr/>
        </p:nvSpPr>
        <p:spPr>
          <a:xfrm>
            <a:off x="2668906" y="2530560"/>
            <a:ext cx="5505276" cy="38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-    </a:t>
            </a:r>
            <a:r>
              <a:rPr lang="ko-KR" altLang="en-US" sz="1600" spc="-150" dirty="0">
                <a:solidFill>
                  <a:srgbClr val="555555"/>
                </a:solidFill>
                <a:latin typeface="Spoqa Han Sans"/>
                <a:ea typeface="Noto Sans CJK KR Thin" panose="020B0200000000000000" pitchFamily="34" charset="-127"/>
                <a:cs typeface="Arial" panose="020B0604020202020204" pitchFamily="34" charset="0"/>
              </a:rPr>
              <a:t>안재훈</a:t>
            </a:r>
            <a:endParaRPr lang="ko-KR" altLang="en-US" sz="1600" spc="-150" dirty="0"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6BD0A5C-000F-4EA1-A1B3-E6E4757F826D}"/>
              </a:ext>
            </a:extLst>
          </p:cNvPr>
          <p:cNvSpPr/>
          <p:nvPr/>
        </p:nvSpPr>
        <p:spPr>
          <a:xfrm>
            <a:off x="1684969" y="4554460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33B5F7-F550-477E-980D-87AB009FB17D}"/>
              </a:ext>
            </a:extLst>
          </p:cNvPr>
          <p:cNvSpPr txBox="1"/>
          <p:nvPr/>
        </p:nvSpPr>
        <p:spPr>
          <a:xfrm>
            <a:off x="2123564" y="451796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003</a:t>
            </a:r>
            <a:endParaRPr lang="ko-KR" alt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39B93-2969-4287-99CE-E5A4E6552702}"/>
              </a:ext>
            </a:extLst>
          </p:cNvPr>
          <p:cNvSpPr txBox="1"/>
          <p:nvPr/>
        </p:nvSpPr>
        <p:spPr>
          <a:xfrm>
            <a:off x="2689464" y="452175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50" dirty="0"/>
              <a:t>Data Base</a:t>
            </a:r>
            <a:endParaRPr lang="ko-KR" altLang="en-US" sz="2400" spc="-1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3CD936-1794-48B9-9372-981752286D38}"/>
              </a:ext>
            </a:extLst>
          </p:cNvPr>
          <p:cNvSpPr txBox="1"/>
          <p:nvPr/>
        </p:nvSpPr>
        <p:spPr>
          <a:xfrm>
            <a:off x="2668906" y="4987198"/>
            <a:ext cx="5954394" cy="37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50" dirty="0">
                <a:latin typeface="+mj-ea"/>
                <a:ea typeface="+mj-ea"/>
                <a:cs typeface="Arial" panose="020B0604020202020204" pitchFamily="34" charset="0"/>
              </a:rPr>
              <a:t>-    </a:t>
            </a:r>
            <a:r>
              <a:rPr lang="ko-KR" altLang="en-US" sz="1600" spc="-150" dirty="0">
                <a:latin typeface="+mj-ea"/>
                <a:ea typeface="+mj-ea"/>
                <a:cs typeface="Arial" panose="020B0604020202020204" pitchFamily="34" charset="0"/>
              </a:rPr>
              <a:t>안재훈</a:t>
            </a:r>
            <a:endParaRPr lang="en-US" altLang="ko-KR" sz="1600" spc="-150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2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5.2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3339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어려움 및 극복방안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B95FAD-5DA8-4408-A41A-B5EBC613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09F7458-2F64-4FE2-BF35-F2FE6763842F}"/>
              </a:ext>
            </a:extLst>
          </p:cNvPr>
          <p:cNvSpPr/>
          <p:nvPr/>
        </p:nvSpPr>
        <p:spPr>
          <a:xfrm>
            <a:off x="1489744" y="4036693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F62766-53BA-47B4-9D62-1ED582E23ED8}"/>
              </a:ext>
            </a:extLst>
          </p:cNvPr>
          <p:cNvSpPr txBox="1"/>
          <p:nvPr/>
        </p:nvSpPr>
        <p:spPr>
          <a:xfrm>
            <a:off x="1928339" y="400020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002</a:t>
            </a:r>
            <a:endParaRPr lang="ko-KR" alt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9F7912-0934-4EFA-9E58-838EA5E6DC88}"/>
              </a:ext>
            </a:extLst>
          </p:cNvPr>
          <p:cNvSpPr txBox="1"/>
          <p:nvPr/>
        </p:nvSpPr>
        <p:spPr>
          <a:xfrm>
            <a:off x="2494239" y="4003984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50" dirty="0"/>
              <a:t> </a:t>
            </a:r>
            <a:r>
              <a:rPr lang="ko-KR" altLang="en-US" sz="2400" spc="-150" dirty="0"/>
              <a:t>주식 데이터 수집 속도 개선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39D54A-6232-42BE-9675-1719983A2021}"/>
              </a:ext>
            </a:extLst>
          </p:cNvPr>
          <p:cNvSpPr txBox="1"/>
          <p:nvPr/>
        </p:nvSpPr>
        <p:spPr>
          <a:xfrm>
            <a:off x="2473681" y="4461042"/>
            <a:ext cx="5954394" cy="69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50" dirty="0">
                <a:latin typeface="+mj-ea"/>
                <a:ea typeface="+mj-ea"/>
                <a:cs typeface="Arial" panose="020B0604020202020204" pitchFamily="34" charset="0"/>
              </a:rPr>
              <a:t>- Crawling -&gt; </a:t>
            </a:r>
            <a:r>
              <a:rPr lang="en-US" altLang="ko-KR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Alpha vantage API </a:t>
            </a:r>
            <a:r>
              <a:rPr lang="ko-KR" altLang="en-US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활용</a:t>
            </a:r>
            <a:r>
              <a:rPr lang="en-US" altLang="ko-KR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 </a:t>
            </a:r>
            <a:endParaRPr lang="ko-KR" altLang="en-US" sz="1600" spc="-150" dirty="0"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ko-KR" sz="1600" spc="-15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17AB876-1586-4B10-B743-57BDA1AF66B3}"/>
              </a:ext>
            </a:extLst>
          </p:cNvPr>
          <p:cNvSpPr/>
          <p:nvPr/>
        </p:nvSpPr>
        <p:spPr>
          <a:xfrm>
            <a:off x="1481886" y="289126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B8A3E-7B32-4135-BB70-2C60F226A437}"/>
              </a:ext>
            </a:extLst>
          </p:cNvPr>
          <p:cNvSpPr txBox="1"/>
          <p:nvPr/>
        </p:nvSpPr>
        <p:spPr>
          <a:xfrm>
            <a:off x="1948897" y="283642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001</a:t>
            </a:r>
            <a:endParaRPr lang="ko-KR" alt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B0DCA3-3414-4E2C-ADA0-33B5A8A9ECFC}"/>
              </a:ext>
            </a:extLst>
          </p:cNvPr>
          <p:cNvSpPr txBox="1"/>
          <p:nvPr/>
        </p:nvSpPr>
        <p:spPr>
          <a:xfrm>
            <a:off x="2494239" y="2836429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50" dirty="0"/>
              <a:t>DB Link, </a:t>
            </a:r>
            <a:r>
              <a:rPr lang="ko-KR" altLang="en-US" sz="2400" spc="-150" dirty="0"/>
              <a:t>계좌이체 </a:t>
            </a:r>
            <a:r>
              <a:rPr lang="en-US" altLang="ko-KR" sz="2400" spc="-150" dirty="0"/>
              <a:t>Stored Procedure</a:t>
            </a:r>
            <a:endParaRPr lang="ko-KR" altLang="en-US" sz="2400" spc="-1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34401C-A9C6-4007-95CD-C38FEAABE6C1}"/>
              </a:ext>
            </a:extLst>
          </p:cNvPr>
          <p:cNvSpPr txBox="1"/>
          <p:nvPr/>
        </p:nvSpPr>
        <p:spPr>
          <a:xfrm>
            <a:off x="2494239" y="3237393"/>
            <a:ext cx="5505276" cy="38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- </a:t>
            </a:r>
            <a:r>
              <a:rPr lang="ko-KR" altLang="en-US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거래 코드</a:t>
            </a:r>
            <a:r>
              <a:rPr lang="en-US" altLang="ko-KR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, </a:t>
            </a:r>
            <a:r>
              <a:rPr lang="ko-KR" altLang="en-US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공통 기능 </a:t>
            </a:r>
            <a:r>
              <a:rPr lang="en-US" altLang="ko-KR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SP </a:t>
            </a:r>
            <a:r>
              <a:rPr lang="ko-KR" altLang="en-US" sz="1600" spc="-150" dirty="0"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설계</a:t>
            </a:r>
          </a:p>
        </p:txBody>
      </p:sp>
    </p:spTree>
    <p:extLst>
      <p:ext uri="{BB962C8B-B14F-4D97-AF65-F5344CB8AC3E}">
        <p14:creationId xmlns:p14="http://schemas.microsoft.com/office/powerpoint/2010/main" val="412497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7895" y="3058825"/>
            <a:ext cx="2076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감사합니다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5095" y="3643600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지원자 안재훈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18C1155-5C78-45E8-81C9-99613A2B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68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558064" y="3058923"/>
              <a:ext cx="3845348" cy="769441"/>
              <a:chOff x="471977" y="2691080"/>
              <a:chExt cx="3845348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1977" y="2691080"/>
                <a:ext cx="38453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400" spc="-150" dirty="0" err="1">
                    <a:solidFill>
                      <a:schemeClr val="bg1">
                        <a:lumMod val="75000"/>
                      </a:schemeClr>
                    </a:solidFill>
                  </a:rPr>
                  <a:t>TockTalk</a:t>
                </a:r>
                <a:r>
                  <a:rPr lang="en-US" altLang="ko-KR" sz="4400" spc="-15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ko-KR" altLang="en-US" sz="4400" spc="-150" dirty="0">
                    <a:solidFill>
                      <a:schemeClr val="bg1">
                        <a:lumMod val="75000"/>
                      </a:schemeClr>
                    </a:solidFill>
                  </a:rPr>
                  <a:t>이란</a:t>
                </a:r>
                <a:r>
                  <a:rPr lang="en-US" altLang="ko-KR" sz="4400" spc="-150" dirty="0">
                    <a:solidFill>
                      <a:schemeClr val="bg1">
                        <a:lumMod val="75000"/>
                      </a:schemeClr>
                    </a:solidFill>
                  </a:rPr>
                  <a:t>?</a:t>
                </a:r>
                <a:endParaRPr lang="ko-KR" altLang="en-US" sz="4400" spc="-15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32326" y="2691080"/>
                <a:ext cx="307648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400" b="1" spc="-150" dirty="0">
                    <a:solidFill>
                      <a:schemeClr val="tx1">
                        <a:lumMod val="20000"/>
                        <a:lumOff val="80000"/>
                        <a:alpha val="1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Introduction</a:t>
                </a:r>
                <a:endPara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187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1.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E30505-BDB6-462E-8392-C314D64F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85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6644839D-9D9D-4D66-B378-AEB78535E2C4}"/>
              </a:ext>
            </a:extLst>
          </p:cNvPr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523" y="652394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1.1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프로젝트 주제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35EC9-7CFE-47BF-A53A-B5BC99E650D0}"/>
              </a:ext>
            </a:extLst>
          </p:cNvPr>
          <p:cNvSpPr txBox="1"/>
          <p:nvPr/>
        </p:nvSpPr>
        <p:spPr>
          <a:xfrm>
            <a:off x="10985500" y="626742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2021.10.06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E613CA-9D1C-4019-AFED-BE410DEF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91068-110C-4B4A-B372-D85677D311D8}"/>
              </a:ext>
            </a:extLst>
          </p:cNvPr>
          <p:cNvSpPr txBox="1"/>
          <p:nvPr/>
        </p:nvSpPr>
        <p:spPr>
          <a:xfrm>
            <a:off x="3145871" y="3514660"/>
            <a:ext cx="7021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150" dirty="0">
                <a:solidFill>
                  <a:schemeClr val="accent4"/>
                </a:solidFill>
                <a:latin typeface="+mj-ea"/>
                <a:ea typeface="+mj-ea"/>
              </a:rPr>
              <a:t>STOCK + TALK </a:t>
            </a:r>
            <a:endParaRPr lang="ko-KR" altLang="en-US" sz="60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D138D9-ADD3-47B0-971F-BE7D4953CEF1}"/>
              </a:ext>
            </a:extLst>
          </p:cNvPr>
          <p:cNvSpPr txBox="1"/>
          <p:nvPr/>
        </p:nvSpPr>
        <p:spPr>
          <a:xfrm>
            <a:off x="2843249" y="2940017"/>
            <a:ext cx="1606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spc="-150" dirty="0" err="1">
                <a:solidFill>
                  <a:schemeClr val="accent4"/>
                </a:solidFill>
                <a:latin typeface="+mj-ea"/>
                <a:ea typeface="+mj-ea"/>
              </a:rPr>
              <a:t>TockTalk</a:t>
            </a:r>
            <a:r>
              <a:rPr lang="en-US" altLang="ko-KR" sz="3000" spc="-150" dirty="0">
                <a:solidFill>
                  <a:schemeClr val="accent4"/>
                </a:solidFill>
                <a:latin typeface="+mj-ea"/>
                <a:ea typeface="+mj-ea"/>
              </a:rPr>
              <a:t>?</a:t>
            </a:r>
            <a:endParaRPr lang="ko-KR" altLang="en-US" sz="30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849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A9A18F64-0058-4BCD-AFDC-B80B41AEADE6}"/>
              </a:ext>
            </a:extLst>
          </p:cNvPr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523" y="652394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1.1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프로젝트 개요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35EC9-7CFE-47BF-A53A-B5BC99E650D0}"/>
              </a:ext>
            </a:extLst>
          </p:cNvPr>
          <p:cNvSpPr txBox="1"/>
          <p:nvPr/>
        </p:nvSpPr>
        <p:spPr>
          <a:xfrm>
            <a:off x="10985500" y="626742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2021.10.06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E613CA-9D1C-4019-AFED-BE410DEF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F39299C-0214-4832-AA36-1748CB730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80" y="2141527"/>
            <a:ext cx="2965491" cy="25749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E21BEF-5578-4124-97A7-F272F846ED8D}"/>
              </a:ext>
            </a:extLst>
          </p:cNvPr>
          <p:cNvSpPr txBox="1"/>
          <p:nvPr/>
        </p:nvSpPr>
        <p:spPr>
          <a:xfrm>
            <a:off x="2284178" y="4647420"/>
            <a:ext cx="253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150" dirty="0">
                <a:solidFill>
                  <a:schemeClr val="accent4"/>
                </a:solidFill>
                <a:latin typeface="+mj-ea"/>
                <a:ea typeface="+mj-ea"/>
              </a:rPr>
              <a:t>&lt;&lt; 2020</a:t>
            </a:r>
            <a:r>
              <a:rPr lang="ko-KR" altLang="en-US" sz="1200" spc="-150" dirty="0">
                <a:solidFill>
                  <a:schemeClr val="accent4"/>
                </a:solidFill>
                <a:latin typeface="+mj-ea"/>
                <a:ea typeface="+mj-ea"/>
              </a:rPr>
              <a:t>년 신규 계좌 개설 연령 비중</a:t>
            </a:r>
            <a:r>
              <a:rPr lang="en-US" altLang="ko-KR" sz="1200" spc="-150" dirty="0">
                <a:solidFill>
                  <a:schemeClr val="accent4"/>
                </a:solidFill>
                <a:latin typeface="+mj-ea"/>
                <a:ea typeface="+mj-ea"/>
              </a:rPr>
              <a:t>&gt;&gt;</a:t>
            </a:r>
            <a:endParaRPr lang="ko-KR" altLang="en-US" sz="12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9485A-69D9-4AC7-93D3-1D7657975775}"/>
              </a:ext>
            </a:extLst>
          </p:cNvPr>
          <p:cNvSpPr txBox="1"/>
          <p:nvPr/>
        </p:nvSpPr>
        <p:spPr>
          <a:xfrm>
            <a:off x="7294374" y="4690295"/>
            <a:ext cx="2632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150" dirty="0">
                <a:solidFill>
                  <a:schemeClr val="accent4"/>
                </a:solidFill>
                <a:latin typeface="+mj-ea"/>
                <a:ea typeface="+mj-ea"/>
              </a:rPr>
              <a:t>&lt;&lt;2020 - 21</a:t>
            </a:r>
            <a:r>
              <a:rPr lang="ko-KR" altLang="en-US" sz="1200" spc="-150" dirty="0">
                <a:solidFill>
                  <a:schemeClr val="accent4"/>
                </a:solidFill>
                <a:latin typeface="+mj-ea"/>
                <a:ea typeface="+mj-ea"/>
              </a:rPr>
              <a:t>년 대외금융자산 투자 규모</a:t>
            </a:r>
            <a:r>
              <a:rPr lang="en-US" altLang="ko-KR" sz="1200" spc="-150" dirty="0">
                <a:solidFill>
                  <a:schemeClr val="accent4"/>
                </a:solidFill>
                <a:latin typeface="+mj-ea"/>
                <a:ea typeface="+mj-ea"/>
              </a:rPr>
              <a:t>&gt;&gt;</a:t>
            </a:r>
            <a:endParaRPr lang="ko-KR" altLang="en-US" sz="12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11FF9C-A63D-4E5F-930D-7BBEADFB3FF6}"/>
              </a:ext>
            </a:extLst>
          </p:cNvPr>
          <p:cNvSpPr txBox="1"/>
          <p:nvPr/>
        </p:nvSpPr>
        <p:spPr>
          <a:xfrm>
            <a:off x="1457534" y="5082480"/>
            <a:ext cx="3995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dirty="0">
                <a:solidFill>
                  <a:schemeClr val="accent4"/>
                </a:solidFill>
                <a:latin typeface="+mj-ea"/>
                <a:ea typeface="+mj-ea"/>
              </a:rPr>
              <a:t>     </a:t>
            </a:r>
            <a:r>
              <a:rPr lang="ko-KR" altLang="en-US" sz="2800" b="1" spc="-150" dirty="0">
                <a:solidFill>
                  <a:schemeClr val="accent4"/>
                </a:solidFill>
                <a:latin typeface="+mj-ea"/>
                <a:ea typeface="+mj-ea"/>
              </a:rPr>
              <a:t>늘어나는 신규 이용자</a:t>
            </a:r>
            <a:endParaRPr lang="en-US" altLang="ko-KR" sz="2800" b="1" spc="-150" dirty="0">
              <a:solidFill>
                <a:schemeClr val="accent4"/>
              </a:solidFill>
              <a:latin typeface="+mj-ea"/>
              <a:ea typeface="+mj-ea"/>
            </a:endParaRPr>
          </a:p>
          <a:p>
            <a:endParaRPr lang="en-US" altLang="ko-KR" sz="2000" b="1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745474-AE0C-4143-8F7A-4DAF5F3FC74F}"/>
              </a:ext>
            </a:extLst>
          </p:cNvPr>
          <p:cNvSpPr txBox="1"/>
          <p:nvPr/>
        </p:nvSpPr>
        <p:spPr>
          <a:xfrm>
            <a:off x="6212072" y="5056224"/>
            <a:ext cx="458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150" dirty="0">
                <a:solidFill>
                  <a:schemeClr val="accent4"/>
                </a:solidFill>
                <a:latin typeface="+mj-ea"/>
                <a:ea typeface="+mj-ea"/>
              </a:rPr>
              <a:t> </a:t>
            </a:r>
            <a:r>
              <a:rPr lang="ko-KR" altLang="en-US" sz="2800" b="1" spc="-150" dirty="0">
                <a:solidFill>
                  <a:schemeClr val="accent4"/>
                </a:solidFill>
                <a:latin typeface="+mj-ea"/>
                <a:ea typeface="+mj-ea"/>
              </a:rPr>
              <a:t>증가하는 대외증권투자 수요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5DEF5A-7CB7-426D-BDE1-28E98E328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477" y="2613340"/>
            <a:ext cx="3065117" cy="20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331DB21E-EC2B-41E1-A35E-40C01AB99461}"/>
              </a:ext>
            </a:extLst>
          </p:cNvPr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1.2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프로젝트 개요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35EC9-7CFE-47BF-A53A-B5BC99E650D0}"/>
              </a:ext>
            </a:extLst>
          </p:cNvPr>
          <p:cNvSpPr txBox="1"/>
          <p:nvPr/>
        </p:nvSpPr>
        <p:spPr>
          <a:xfrm>
            <a:off x="10985500" y="626742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2021.10.06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E613CA-9D1C-4019-AFED-BE410DEF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C9CE8-A0BB-4D33-B411-4C66DC39ECC7}"/>
              </a:ext>
            </a:extLst>
          </p:cNvPr>
          <p:cNvSpPr txBox="1"/>
          <p:nvPr/>
        </p:nvSpPr>
        <p:spPr>
          <a:xfrm>
            <a:off x="1325142" y="2624157"/>
            <a:ext cx="32431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pc="-150" dirty="0">
                <a:solidFill>
                  <a:schemeClr val="accent4"/>
                </a:solidFill>
                <a:latin typeface="+mj-ea"/>
                <a:ea typeface="+mj-ea"/>
              </a:rPr>
              <a:t>     </a:t>
            </a:r>
            <a:r>
              <a:rPr lang="ko-KR" altLang="en-US" sz="2000" b="1" spc="-150" dirty="0">
                <a:solidFill>
                  <a:schemeClr val="accent4"/>
                </a:solidFill>
                <a:latin typeface="+mj-ea"/>
                <a:ea typeface="+mj-ea"/>
              </a:rPr>
              <a:t>늘어나는 신규 이용자</a:t>
            </a:r>
            <a:endParaRPr lang="en-US" altLang="ko-KR" sz="2000" b="1" spc="-150" dirty="0">
              <a:solidFill>
                <a:schemeClr val="accent4"/>
              </a:solidFill>
              <a:latin typeface="+mj-ea"/>
              <a:ea typeface="+mj-ea"/>
            </a:endParaRPr>
          </a:p>
          <a:p>
            <a:endParaRPr lang="en-US" altLang="ko-KR" sz="2000" b="1" spc="-150" dirty="0">
              <a:solidFill>
                <a:schemeClr val="accent4"/>
              </a:solidFill>
              <a:latin typeface="+mj-ea"/>
              <a:ea typeface="+mj-ea"/>
            </a:endParaRPr>
          </a:p>
          <a:p>
            <a:endParaRPr lang="en-US" altLang="ko-KR" sz="2000" b="1" spc="-150" dirty="0">
              <a:solidFill>
                <a:schemeClr val="accent4"/>
              </a:solidFill>
              <a:latin typeface="+mj-ea"/>
              <a:ea typeface="+mj-ea"/>
            </a:endParaRPr>
          </a:p>
          <a:p>
            <a:endParaRPr lang="en-US" altLang="ko-KR" sz="2000" b="1" spc="-150" dirty="0">
              <a:solidFill>
                <a:schemeClr val="accent4"/>
              </a:solidFill>
              <a:latin typeface="+mj-ea"/>
              <a:ea typeface="+mj-ea"/>
            </a:endParaRPr>
          </a:p>
          <a:p>
            <a:endParaRPr lang="en-US" altLang="ko-KR" sz="2000" b="1" spc="-150" dirty="0">
              <a:solidFill>
                <a:schemeClr val="accent4"/>
              </a:solidFill>
              <a:latin typeface="+mj-ea"/>
              <a:ea typeface="+mj-ea"/>
            </a:endParaRPr>
          </a:p>
          <a:p>
            <a:endParaRPr lang="en-US" altLang="ko-KR" sz="2000" b="1" spc="-150" dirty="0">
              <a:solidFill>
                <a:schemeClr val="accent4"/>
              </a:solidFill>
              <a:latin typeface="+mj-ea"/>
              <a:ea typeface="+mj-ea"/>
            </a:endParaRPr>
          </a:p>
          <a:p>
            <a:r>
              <a:rPr lang="en-US" altLang="ko-KR" sz="2000" b="1" spc="-150" dirty="0">
                <a:solidFill>
                  <a:schemeClr val="accent4"/>
                </a:solidFill>
                <a:latin typeface="+mj-ea"/>
                <a:ea typeface="+mj-ea"/>
              </a:rPr>
              <a:t> </a:t>
            </a:r>
            <a:r>
              <a:rPr lang="ko-KR" altLang="en-US" sz="2000" b="1" spc="-150" dirty="0">
                <a:solidFill>
                  <a:schemeClr val="accent4"/>
                </a:solidFill>
                <a:latin typeface="+mj-ea"/>
                <a:ea typeface="+mj-ea"/>
              </a:rPr>
              <a:t>증가하는 대외증권투자 수요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48C2D5-AF6D-46CF-8B28-6D4748363666}"/>
              </a:ext>
            </a:extLst>
          </p:cNvPr>
          <p:cNvSpPr txBox="1"/>
          <p:nvPr/>
        </p:nvSpPr>
        <p:spPr>
          <a:xfrm>
            <a:off x="5197937" y="2424102"/>
            <a:ext cx="666377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  <a:latin typeface="+mj-ea"/>
                <a:ea typeface="+mj-ea"/>
              </a:rPr>
              <a:t> </a:t>
            </a:r>
            <a:r>
              <a:rPr lang="ko-KR" altLang="en-US" sz="1400" spc="-150" dirty="0">
                <a:solidFill>
                  <a:schemeClr val="accent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많은 신규 가입자가 주식에 관심을 가지고 증권계좌를 개설하고 있습니다</a:t>
            </a:r>
            <a:r>
              <a:rPr lang="en-US" altLang="ko-KR" sz="1400" spc="-150" dirty="0">
                <a:solidFill>
                  <a:schemeClr val="accent4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sz="1400" spc="-150" dirty="0">
              <a:solidFill>
                <a:schemeClr val="accent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투자를 시작하는 </a:t>
            </a:r>
            <a:r>
              <a:rPr lang="ko-KR" altLang="en-US" sz="1400" spc="-150" dirty="0">
                <a:solidFill>
                  <a:schemeClr val="accent4"/>
                </a:solidFill>
                <a:highlight>
                  <a:srgbClr val="FFFF00"/>
                </a:highlight>
                <a:latin typeface="HY견고딕"/>
                <a:ea typeface="HY견고딕"/>
              </a:rPr>
              <a:t>초보 투자자들을 위한 소통 공간</a:t>
            </a:r>
            <a:r>
              <a:rPr lang="ko-KR" altLang="en-US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을 제공합니다</a:t>
            </a:r>
            <a:r>
              <a:rPr lang="en-US" altLang="ko-KR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.</a:t>
            </a:r>
            <a:endParaRPr lang="ko-KR" altLang="en-US" sz="1400" spc="-150" dirty="0">
              <a:solidFill>
                <a:schemeClr val="accent4"/>
              </a:solidFill>
              <a:latin typeface="HY견고딕"/>
              <a:ea typeface="HY견고딕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3BEB48-786A-4C57-98DD-80EC7A10241F}"/>
              </a:ext>
            </a:extLst>
          </p:cNvPr>
          <p:cNvSpPr txBox="1"/>
          <p:nvPr/>
        </p:nvSpPr>
        <p:spPr>
          <a:xfrm>
            <a:off x="5197937" y="4501594"/>
            <a:ext cx="63533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20</a:t>
            </a:r>
            <a:r>
              <a:rPr lang="ko-KR" altLang="en-US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년 이후로 점진적으로 증가하는 해외투자에 관심을 가지게 되었고</a:t>
            </a:r>
            <a:r>
              <a:rPr lang="en-US" altLang="ko-KR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, </a:t>
            </a:r>
            <a:endParaRPr lang="en-US" altLang="ko-KR" sz="1400" spc="-150" dirty="0">
              <a:solidFill>
                <a:schemeClr val="accent4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sz="1400" spc="-150" dirty="0">
              <a:solidFill>
                <a:schemeClr val="accent4"/>
              </a:solidFill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400" spc="-150" dirty="0">
                <a:solidFill>
                  <a:schemeClr val="accent4"/>
                </a:solidFill>
                <a:highlight>
                  <a:srgbClr val="FFFF00"/>
                </a:highlight>
                <a:latin typeface="HY견고딕"/>
                <a:ea typeface="HY견고딕"/>
              </a:rPr>
              <a:t>대외금융자산 투자 연습을 위한 모의투자 서비스를</a:t>
            </a:r>
            <a:r>
              <a:rPr lang="ko-KR" altLang="en-US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 제공합니다</a:t>
            </a:r>
            <a:r>
              <a:rPr lang="en-US" altLang="ko-KR" sz="1400" spc="-150" dirty="0">
                <a:solidFill>
                  <a:schemeClr val="accent4"/>
                </a:solidFill>
                <a:latin typeface="HY견고딕"/>
                <a:ea typeface="HY견고딕"/>
              </a:rPr>
              <a:t>.</a:t>
            </a:r>
            <a:endParaRPr lang="ko-KR" altLang="en-US" sz="1400" spc="-150" dirty="0">
              <a:solidFill>
                <a:schemeClr val="accent4"/>
              </a:solidFill>
              <a:latin typeface="HY견고딕"/>
              <a:ea typeface="HY견고딕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ABA4F4F-17F7-45DA-BBD2-E36784B340A1}"/>
              </a:ext>
            </a:extLst>
          </p:cNvPr>
          <p:cNvCxnSpPr>
            <a:cxnSpLocks/>
          </p:cNvCxnSpPr>
          <p:nvPr/>
        </p:nvCxnSpPr>
        <p:spPr>
          <a:xfrm>
            <a:off x="1817402" y="3095279"/>
            <a:ext cx="227610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120D41A-B8DC-42BE-8CDB-580A4E7A3507}"/>
              </a:ext>
            </a:extLst>
          </p:cNvPr>
          <p:cNvCxnSpPr>
            <a:cxnSpLocks/>
          </p:cNvCxnSpPr>
          <p:nvPr/>
        </p:nvCxnSpPr>
        <p:spPr>
          <a:xfrm>
            <a:off x="1481842" y="4912013"/>
            <a:ext cx="299756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0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6644839D-9D9D-4D66-B378-AEB78535E2C4}"/>
              </a:ext>
            </a:extLst>
          </p:cNvPr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1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886" y="6523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1.2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프로젝트 개요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35EC9-7CFE-47BF-A53A-B5BC99E650D0}"/>
              </a:ext>
            </a:extLst>
          </p:cNvPr>
          <p:cNvSpPr txBox="1"/>
          <p:nvPr/>
        </p:nvSpPr>
        <p:spPr>
          <a:xfrm>
            <a:off x="10985500" y="626742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2021.10.06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E613CA-9D1C-4019-AFED-BE410DEF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91068-110C-4B4A-B372-D85677D311D8}"/>
              </a:ext>
            </a:extLst>
          </p:cNvPr>
          <p:cNvSpPr txBox="1"/>
          <p:nvPr/>
        </p:nvSpPr>
        <p:spPr>
          <a:xfrm>
            <a:off x="2827089" y="3481104"/>
            <a:ext cx="7021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150" dirty="0">
                <a:solidFill>
                  <a:schemeClr val="accent4"/>
                </a:solidFill>
                <a:latin typeface="+mj-ea"/>
                <a:ea typeface="+mj-ea"/>
              </a:rPr>
              <a:t>STOCK + TALK !</a:t>
            </a:r>
            <a:endParaRPr lang="ko-KR" altLang="en-US" sz="60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D138D9-ADD3-47B0-971F-BE7D4953CEF1}"/>
              </a:ext>
            </a:extLst>
          </p:cNvPr>
          <p:cNvSpPr txBox="1"/>
          <p:nvPr/>
        </p:nvSpPr>
        <p:spPr>
          <a:xfrm>
            <a:off x="2524467" y="2906461"/>
            <a:ext cx="1606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spc="-150" dirty="0" err="1">
                <a:solidFill>
                  <a:schemeClr val="accent4"/>
                </a:solidFill>
                <a:latin typeface="+mj-ea"/>
                <a:ea typeface="+mj-ea"/>
              </a:rPr>
              <a:t>TockTalk</a:t>
            </a:r>
            <a:r>
              <a:rPr lang="en-US" altLang="ko-KR" sz="3000" spc="-150" dirty="0">
                <a:solidFill>
                  <a:schemeClr val="accent4"/>
                </a:solidFill>
                <a:latin typeface="+mj-ea"/>
                <a:ea typeface="+mj-ea"/>
              </a:rPr>
              <a:t>?</a:t>
            </a:r>
            <a:endParaRPr lang="ko-KR" altLang="en-US" sz="3000" spc="-15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56ABB3-F489-48CF-8B4B-289AE5BAA702}"/>
              </a:ext>
            </a:extLst>
          </p:cNvPr>
          <p:cNvSpPr txBox="1"/>
          <p:nvPr/>
        </p:nvSpPr>
        <p:spPr>
          <a:xfrm>
            <a:off x="3448655" y="4826393"/>
            <a:ext cx="473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solidFill>
                  <a:schemeClr val="accent4"/>
                </a:solidFill>
                <a:latin typeface="+mj-ea"/>
                <a:ea typeface="+mj-ea"/>
              </a:rPr>
              <a:t>주식 거래와</a:t>
            </a:r>
            <a:r>
              <a:rPr lang="en-US" altLang="ko-KR" sz="2000" spc="-150" dirty="0">
                <a:solidFill>
                  <a:schemeClr val="accent4"/>
                </a:solidFill>
                <a:latin typeface="+mj-ea"/>
                <a:ea typeface="+mj-ea"/>
              </a:rPr>
              <a:t> </a:t>
            </a:r>
            <a:r>
              <a:rPr lang="ko-KR" altLang="en-US" sz="2000" spc="-150" dirty="0">
                <a:solidFill>
                  <a:schemeClr val="accent4"/>
                </a:solidFill>
                <a:latin typeface="+mj-ea"/>
                <a:ea typeface="+mj-ea"/>
              </a:rPr>
              <a:t>소통공간을 제공하는 프로젝트</a:t>
            </a:r>
          </a:p>
        </p:txBody>
      </p:sp>
    </p:spTree>
    <p:extLst>
      <p:ext uri="{BB962C8B-B14F-4D97-AF65-F5344CB8AC3E}">
        <p14:creationId xmlns:p14="http://schemas.microsoft.com/office/powerpoint/2010/main" val="218769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sp>
          <p:nvSpPr>
            <p:cNvPr id="18" name="TextBox 17"/>
            <p:cNvSpPr txBox="1"/>
            <p:nvPr/>
          </p:nvSpPr>
          <p:spPr>
            <a:xfrm>
              <a:off x="558064" y="3058923"/>
              <a:ext cx="46506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spc="-150" dirty="0" err="1">
                  <a:solidFill>
                    <a:schemeClr val="bg1">
                      <a:lumMod val="75000"/>
                    </a:schemeClr>
                  </a:solidFill>
                </a:rPr>
                <a:t>TockTalk</a:t>
              </a:r>
              <a:r>
                <a:rPr lang="en-US" altLang="ko-KR" sz="4400" spc="-15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ko-KR" altLang="en-US" sz="4400" spc="-150" dirty="0">
                  <a:solidFill>
                    <a:schemeClr val="bg1">
                      <a:lumMod val="75000"/>
                    </a:schemeClr>
                  </a:solidFill>
                </a:rPr>
                <a:t>구현 기능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187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2.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E30505-BDB6-462E-8392-C314D64F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71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708" y="652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latin typeface="+mj-ea"/>
                <a:ea typeface="+mj-ea"/>
              </a:rPr>
              <a:t>2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3339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latin typeface="+mj-ea"/>
                <a:ea typeface="+mj-ea"/>
              </a:rPr>
              <a:t>프로젝트 구현 기능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C5DB387-60BE-47D2-B384-73A79E5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t>9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795FA94-FAC4-4619-9F69-76791B40810F}"/>
              </a:ext>
            </a:extLst>
          </p:cNvPr>
          <p:cNvSpPr/>
          <p:nvPr/>
        </p:nvSpPr>
        <p:spPr>
          <a:xfrm>
            <a:off x="1054103" y="298570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7001DF-0502-4CB9-B4F7-544AC0237491}"/>
              </a:ext>
            </a:extLst>
          </p:cNvPr>
          <p:cNvSpPr txBox="1"/>
          <p:nvPr/>
        </p:nvSpPr>
        <p:spPr>
          <a:xfrm>
            <a:off x="1548727" y="301110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002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0CFA6-04A5-48EF-AB58-C85472912A64}"/>
              </a:ext>
            </a:extLst>
          </p:cNvPr>
          <p:cNvSpPr txBox="1"/>
          <p:nvPr/>
        </p:nvSpPr>
        <p:spPr>
          <a:xfrm>
            <a:off x="1548727" y="413111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003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76A41-6ED6-4BB0-B037-007EDEB1B7D7}"/>
              </a:ext>
            </a:extLst>
          </p:cNvPr>
          <p:cNvSpPr txBox="1"/>
          <p:nvPr/>
        </p:nvSpPr>
        <p:spPr>
          <a:xfrm>
            <a:off x="1548727" y="50867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004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7D4E5-57A6-49B1-A487-1F5E7D187155}"/>
              </a:ext>
            </a:extLst>
          </p:cNvPr>
          <p:cNvSpPr txBox="1"/>
          <p:nvPr/>
        </p:nvSpPr>
        <p:spPr>
          <a:xfrm>
            <a:off x="2094069" y="3011107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i="0" dirty="0">
                <a:solidFill>
                  <a:srgbClr val="24292F"/>
                </a:solidFill>
                <a:effectLst/>
                <a:latin typeface="+mj-ea"/>
                <a:ea typeface="+mj-ea"/>
              </a:rPr>
              <a:t>클라우드</a:t>
            </a:r>
            <a:r>
              <a:rPr lang="en-US" altLang="ko-KR" b="0" i="0" dirty="0">
                <a:solidFill>
                  <a:srgbClr val="24292F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b="0" i="0" dirty="0">
                <a:solidFill>
                  <a:srgbClr val="24292F"/>
                </a:solidFill>
                <a:effectLst/>
                <a:latin typeface="+mj-ea"/>
                <a:ea typeface="+mj-ea"/>
              </a:rPr>
              <a:t>환경 서버 구축</a:t>
            </a:r>
            <a:endParaRPr lang="ko-KR" altLang="en-US" spc="-150" dirty="0"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C0676C-28D8-454A-8F8E-7DE937DB8F44}"/>
              </a:ext>
            </a:extLst>
          </p:cNvPr>
          <p:cNvSpPr txBox="1"/>
          <p:nvPr/>
        </p:nvSpPr>
        <p:spPr>
          <a:xfrm>
            <a:off x="2094069" y="4131117"/>
            <a:ext cx="235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>
                <a:latin typeface="+mj-ea"/>
                <a:ea typeface="+mj-ea"/>
              </a:rPr>
              <a:t>WebSocket </a:t>
            </a:r>
            <a:r>
              <a:rPr lang="ko-KR" altLang="en-US" spc="-150" dirty="0">
                <a:latin typeface="+mj-ea"/>
                <a:ea typeface="+mj-ea"/>
              </a:rPr>
              <a:t>양방향 통신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6843AA-D31D-482A-AB66-C37149A74887}"/>
              </a:ext>
            </a:extLst>
          </p:cNvPr>
          <p:cNvSpPr txBox="1"/>
          <p:nvPr/>
        </p:nvSpPr>
        <p:spPr>
          <a:xfrm>
            <a:off x="2094069" y="3412071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Google Cloud Platform  </a:t>
            </a: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서버 구축</a:t>
            </a:r>
            <a:endParaRPr lang="en-US" altLang="ko-KR" sz="1400" spc="-150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Docker( Oracle Database)</a:t>
            </a:r>
            <a:endParaRPr lang="ko-KR" altLang="en-US" sz="1400" spc="-15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69D950-8AEF-40C5-AD6E-EEAB9E2F0610}"/>
              </a:ext>
            </a:extLst>
          </p:cNvPr>
          <p:cNvSpPr txBox="1"/>
          <p:nvPr/>
        </p:nvSpPr>
        <p:spPr>
          <a:xfrm>
            <a:off x="2162843" y="4450763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sz="1400" spc="-150" dirty="0">
                <a:latin typeface="+mj-ea"/>
                <a:ea typeface="+mj-ea"/>
              </a:rPr>
              <a:t>채팅 </a:t>
            </a:r>
            <a:endParaRPr lang="en-US" altLang="ko-KR" sz="1400" spc="-15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400" spc="-150" dirty="0">
                <a:latin typeface="+mj-ea"/>
                <a:ea typeface="+mj-ea"/>
              </a:rPr>
              <a:t>-     </a:t>
            </a:r>
            <a:r>
              <a:rPr lang="ko-KR" altLang="en-US" sz="1400" spc="-150" dirty="0">
                <a:latin typeface="+mj-ea"/>
                <a:ea typeface="+mj-ea"/>
              </a:rPr>
              <a:t>체결내역  알림</a:t>
            </a:r>
            <a:endParaRPr lang="ko-KR" altLang="en-US" sz="1400" spc="-15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0E0A5A5-C199-4803-9227-6D79D3EE95F3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>
            <a:extLst>
              <a:ext uri="{FF2B5EF4-FFF2-40B4-BE49-F238E27FC236}">
                <a16:creationId xmlns:a16="http://schemas.microsoft.com/office/drawing/2014/main" id="{90667F69-AFF5-40E4-A84F-D4235112D8BD}"/>
              </a:ext>
            </a:extLst>
          </p:cNvPr>
          <p:cNvSpPr/>
          <p:nvPr/>
        </p:nvSpPr>
        <p:spPr>
          <a:xfrm>
            <a:off x="1054103" y="413111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8D62728-94B0-48DF-9376-4F42CA508EF0}"/>
              </a:ext>
            </a:extLst>
          </p:cNvPr>
          <p:cNvSpPr/>
          <p:nvPr/>
        </p:nvSpPr>
        <p:spPr>
          <a:xfrm>
            <a:off x="1054103" y="5117395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225D32-0169-4697-AB8E-2C4E73005E59}"/>
              </a:ext>
            </a:extLst>
          </p:cNvPr>
          <p:cNvSpPr txBox="1"/>
          <p:nvPr/>
        </p:nvSpPr>
        <p:spPr>
          <a:xfrm>
            <a:off x="11900394" y="6505575"/>
            <a:ext cx="221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latin typeface="+mj-ea"/>
                <a:ea typeface="+mj-ea"/>
              </a:rPr>
              <a:t> </a:t>
            </a:r>
            <a:endParaRPr lang="ko-KR" altLang="en-US" sz="800" dirty="0">
              <a:latin typeface="+mj-ea"/>
              <a:ea typeface="+mj-ea"/>
            </a:endParaRPr>
          </a:p>
        </p:txBody>
      </p:sp>
      <p:sp>
        <p:nvSpPr>
          <p:cNvPr id="33" name="슬라이드 번호 개체 틀 1">
            <a:extLst>
              <a:ext uri="{FF2B5EF4-FFF2-40B4-BE49-F238E27FC236}">
                <a16:creationId xmlns:a16="http://schemas.microsoft.com/office/drawing/2014/main" id="{30CDB6DD-BDF7-4352-8FAB-069B9DC3B26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B5AC3A-BA06-4AE0-833B-7241F9EB1D02}" type="slidenum">
              <a:rPr lang="ko-KR" altLang="en-US" smtClean="0">
                <a:solidFill>
                  <a:schemeClr val="tx1"/>
                </a:solidFill>
                <a:latin typeface="+mj-ea"/>
                <a:ea typeface="+mj-ea"/>
              </a:rPr>
              <a:pPr/>
              <a:t>9</a:t>
            </a:fld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E7E4B4F2-AE96-460C-BF29-9DE06816D329}"/>
              </a:ext>
            </a:extLst>
          </p:cNvPr>
          <p:cNvSpPr/>
          <p:nvPr/>
        </p:nvSpPr>
        <p:spPr>
          <a:xfrm>
            <a:off x="1066803" y="1935255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82A810-95F0-4443-A9DF-F581D6DC0D07}"/>
              </a:ext>
            </a:extLst>
          </p:cNvPr>
          <p:cNvSpPr txBox="1"/>
          <p:nvPr/>
        </p:nvSpPr>
        <p:spPr>
          <a:xfrm>
            <a:off x="1561427" y="196065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001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9A6A94-3106-401B-AF80-42C5D22EA046}"/>
              </a:ext>
            </a:extLst>
          </p:cNvPr>
          <p:cNvSpPr txBox="1"/>
          <p:nvPr/>
        </p:nvSpPr>
        <p:spPr>
          <a:xfrm>
            <a:off x="2106769" y="1960655"/>
            <a:ext cx="430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24292F"/>
                </a:solidFill>
                <a:effectLst/>
                <a:latin typeface="+mj-ea"/>
                <a:ea typeface="+mj-ea"/>
              </a:rPr>
              <a:t>Spring MVC </a:t>
            </a:r>
            <a:r>
              <a:rPr lang="ko-KR" altLang="en-US" b="0" i="0" dirty="0">
                <a:solidFill>
                  <a:srgbClr val="24292F"/>
                </a:solidFill>
                <a:effectLst/>
                <a:latin typeface="+mj-ea"/>
                <a:ea typeface="+mj-ea"/>
              </a:rPr>
              <a:t>기반 웹 애플리케이션 제작</a:t>
            </a:r>
            <a:endParaRPr lang="ko-KR" altLang="en-US" spc="-150" dirty="0"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5B8989-E1F7-47F4-84A2-F11C1AC4E454}"/>
              </a:ext>
            </a:extLst>
          </p:cNvPr>
          <p:cNvSpPr txBox="1"/>
          <p:nvPr/>
        </p:nvSpPr>
        <p:spPr>
          <a:xfrm>
            <a:off x="2106769" y="2361619"/>
            <a:ext cx="3541394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- Java, Spring </a:t>
            </a: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으로 프로젝트 제작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E76D3DCA-2FAB-458A-9754-CEF248E2425D}"/>
              </a:ext>
            </a:extLst>
          </p:cNvPr>
          <p:cNvSpPr/>
          <p:nvPr/>
        </p:nvSpPr>
        <p:spPr>
          <a:xfrm>
            <a:off x="6944579" y="330588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FF3B27-56B7-4AA5-87B6-5234FD6D5A3C}"/>
              </a:ext>
            </a:extLst>
          </p:cNvPr>
          <p:cNvSpPr txBox="1"/>
          <p:nvPr/>
        </p:nvSpPr>
        <p:spPr>
          <a:xfrm>
            <a:off x="7439203" y="33312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006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103753-894A-42E3-B856-F5A225DAA7A8}"/>
              </a:ext>
            </a:extLst>
          </p:cNvPr>
          <p:cNvSpPr txBox="1"/>
          <p:nvPr/>
        </p:nvSpPr>
        <p:spPr>
          <a:xfrm>
            <a:off x="7439203" y="44076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007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7E293C-FAB9-4FA1-AB71-F29373853B7B}"/>
              </a:ext>
            </a:extLst>
          </p:cNvPr>
          <p:cNvSpPr txBox="1"/>
          <p:nvPr/>
        </p:nvSpPr>
        <p:spPr>
          <a:xfrm>
            <a:off x="7439203" y="54069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008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1E8BDB-7334-4F73-9855-6412D32FFFBF}"/>
              </a:ext>
            </a:extLst>
          </p:cNvPr>
          <p:cNvSpPr txBox="1"/>
          <p:nvPr/>
        </p:nvSpPr>
        <p:spPr>
          <a:xfrm>
            <a:off x="7984545" y="333128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>
                <a:latin typeface="+mj-ea"/>
                <a:ea typeface="+mj-ea"/>
              </a:rPr>
              <a:t>PL/SQL</a:t>
            </a:r>
            <a:endParaRPr lang="ko-KR" altLang="en-US" spc="-150" dirty="0">
              <a:latin typeface="+mj-ea"/>
              <a:ea typeface="+mj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7A1048-0ACA-4893-B5DF-4A983CFAD347}"/>
              </a:ext>
            </a:extLst>
          </p:cNvPr>
          <p:cNvSpPr txBox="1"/>
          <p:nvPr/>
        </p:nvSpPr>
        <p:spPr>
          <a:xfrm>
            <a:off x="7984545" y="440760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>
                <a:latin typeface="+mj-ea"/>
                <a:ea typeface="+mj-ea"/>
              </a:rPr>
              <a:t>Chart </a:t>
            </a:r>
            <a:r>
              <a:rPr lang="ko-KR" altLang="en-US" spc="-150" dirty="0">
                <a:latin typeface="+mj-ea"/>
                <a:ea typeface="+mj-ea"/>
              </a:rPr>
              <a:t>시각화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A2E1D2-733B-4BC1-BFAE-0D76842F0754}"/>
              </a:ext>
            </a:extLst>
          </p:cNvPr>
          <p:cNvSpPr txBox="1"/>
          <p:nvPr/>
        </p:nvSpPr>
        <p:spPr>
          <a:xfrm>
            <a:off x="7984545" y="5406950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effectLst/>
                <a:latin typeface="+mj-ea"/>
                <a:ea typeface="+mj-ea"/>
              </a:rPr>
              <a:t>SHA-512 </a:t>
            </a:r>
            <a:r>
              <a:rPr lang="ko-KR" altLang="en-US" b="0" i="0" dirty="0">
                <a:effectLst/>
                <a:latin typeface="+mj-ea"/>
                <a:ea typeface="+mj-ea"/>
              </a:rPr>
              <a:t>단방향 암호화 처리</a:t>
            </a:r>
            <a:endParaRPr lang="ko-KR" altLang="en-US" spc="-150" dirty="0">
              <a:latin typeface="+mj-ea"/>
              <a:ea typeface="+mj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D3D01C-D7E7-4131-A782-BD3081D7BF76}"/>
              </a:ext>
            </a:extLst>
          </p:cNvPr>
          <p:cNvSpPr txBox="1"/>
          <p:nvPr/>
        </p:nvSpPr>
        <p:spPr>
          <a:xfrm>
            <a:off x="7984545" y="3732251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Trigger</a:t>
            </a: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를 이용한 주식 데이터 관리</a:t>
            </a: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거래 </a:t>
            </a: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Transaction </a:t>
            </a: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관리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D6F274-57EB-4DAD-908C-31DF2F843BC0}"/>
              </a:ext>
            </a:extLst>
          </p:cNvPr>
          <p:cNvSpPr txBox="1"/>
          <p:nvPr/>
        </p:nvSpPr>
        <p:spPr>
          <a:xfrm>
            <a:off x="8042253" y="4804499"/>
            <a:ext cx="3541394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- Chart..</a:t>
            </a:r>
            <a:r>
              <a:rPr lang="en-US" altLang="ko-KR" sz="1400" spc="-150" dirty="0" err="1">
                <a:latin typeface="+mj-ea"/>
                <a:ea typeface="+mj-ea"/>
                <a:cs typeface="Arial" panose="020B0604020202020204" pitchFamily="34" charset="0"/>
              </a:rPr>
              <a:t>js</a:t>
            </a: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를 이용한 데이터 시각화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44F1A7-8D50-487D-9002-02E9EF173EED}"/>
              </a:ext>
            </a:extLst>
          </p:cNvPr>
          <p:cNvSpPr txBox="1"/>
          <p:nvPr/>
        </p:nvSpPr>
        <p:spPr>
          <a:xfrm>
            <a:off x="8099961" y="5805005"/>
            <a:ext cx="3541394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- </a:t>
            </a: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개인정보 보안</a:t>
            </a: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B0A1AA7E-3550-4893-B966-CB696514E19D}"/>
              </a:ext>
            </a:extLst>
          </p:cNvPr>
          <p:cNvSpPr/>
          <p:nvPr/>
        </p:nvSpPr>
        <p:spPr>
          <a:xfrm>
            <a:off x="6944579" y="4407602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B0AC18BB-53A8-4DE6-BCCB-DE7E892F0EAF}"/>
              </a:ext>
            </a:extLst>
          </p:cNvPr>
          <p:cNvSpPr/>
          <p:nvPr/>
        </p:nvSpPr>
        <p:spPr>
          <a:xfrm>
            <a:off x="6944579" y="5437575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B97D9E44-6722-458C-AF30-787EB2FEE878}"/>
              </a:ext>
            </a:extLst>
          </p:cNvPr>
          <p:cNvSpPr/>
          <p:nvPr/>
        </p:nvSpPr>
        <p:spPr>
          <a:xfrm>
            <a:off x="6957279" y="2255435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4A4C1B-BF70-4432-8150-C554597CDD8C}"/>
              </a:ext>
            </a:extLst>
          </p:cNvPr>
          <p:cNvSpPr txBox="1"/>
          <p:nvPr/>
        </p:nvSpPr>
        <p:spPr>
          <a:xfrm>
            <a:off x="7451903" y="228083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005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3CF534-55EA-47DE-9812-EEA415AB5548}"/>
              </a:ext>
            </a:extLst>
          </p:cNvPr>
          <p:cNvSpPr txBox="1"/>
          <p:nvPr/>
        </p:nvSpPr>
        <p:spPr>
          <a:xfrm>
            <a:off x="7997245" y="2280835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>
                <a:latin typeface="+mj-ea"/>
                <a:ea typeface="+mj-ea"/>
              </a:rPr>
              <a:t>Spring</a:t>
            </a:r>
            <a:r>
              <a:rPr lang="ko-KR" altLang="en-US" spc="-150" dirty="0">
                <a:latin typeface="+mj-ea"/>
                <a:ea typeface="+mj-ea"/>
              </a:rPr>
              <a:t> </a:t>
            </a:r>
            <a:r>
              <a:rPr lang="en-US" altLang="ko-KR" spc="-150" dirty="0">
                <a:latin typeface="+mj-ea"/>
                <a:ea typeface="+mj-ea"/>
              </a:rPr>
              <a:t>Scheduler</a:t>
            </a:r>
            <a:r>
              <a:rPr lang="ko-KR" altLang="en-US" spc="-150" dirty="0">
                <a:latin typeface="+mj-ea"/>
                <a:ea typeface="+mj-ea"/>
              </a:rPr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1AFC85-C5B6-4162-BFB5-3E3BB654B4A9}"/>
              </a:ext>
            </a:extLst>
          </p:cNvPr>
          <p:cNvSpPr txBox="1"/>
          <p:nvPr/>
        </p:nvSpPr>
        <p:spPr>
          <a:xfrm>
            <a:off x="7997245" y="2681799"/>
            <a:ext cx="3541394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pc="-150" dirty="0">
                <a:latin typeface="+mj-ea"/>
                <a:ea typeface="+mj-ea"/>
                <a:cs typeface="Arial" panose="020B0604020202020204" pitchFamily="34" charset="0"/>
              </a:rPr>
              <a:t>- </a:t>
            </a:r>
            <a:r>
              <a:rPr lang="ko-KR" altLang="en-US" sz="1400" spc="-150" dirty="0">
                <a:latin typeface="+mj-ea"/>
                <a:ea typeface="+mj-ea"/>
                <a:cs typeface="Arial" panose="020B0604020202020204" pitchFamily="34" charset="0"/>
              </a:rPr>
              <a:t>자동화 기능을 이용한 주식 데이터 수집</a:t>
            </a:r>
            <a:endParaRPr lang="en-US" altLang="ko-KR" sz="1400" spc="-15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EA262D-6F89-46BB-B6AD-99762297AD46}"/>
              </a:ext>
            </a:extLst>
          </p:cNvPr>
          <p:cNvSpPr txBox="1"/>
          <p:nvPr/>
        </p:nvSpPr>
        <p:spPr>
          <a:xfrm>
            <a:off x="2131016" y="5097904"/>
            <a:ext cx="339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err="1">
                <a:latin typeface="+mj-ea"/>
                <a:ea typeface="+mj-ea"/>
              </a:rPr>
              <a:t>JavaMailSender</a:t>
            </a:r>
            <a:r>
              <a:rPr lang="en-US" altLang="ko-KR" spc="-150" dirty="0">
                <a:latin typeface="+mj-ea"/>
                <a:ea typeface="+mj-ea"/>
              </a:rPr>
              <a:t> </a:t>
            </a:r>
            <a:r>
              <a:rPr lang="ko-KR" altLang="en-US" spc="-150" dirty="0">
                <a:latin typeface="+mj-ea"/>
                <a:ea typeface="+mj-ea"/>
              </a:rPr>
              <a:t>활용 매매거래 명세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351330-D65B-4B25-83F3-0205DE0EEB6B}"/>
              </a:ext>
            </a:extLst>
          </p:cNvPr>
          <p:cNvSpPr txBox="1"/>
          <p:nvPr/>
        </p:nvSpPr>
        <p:spPr>
          <a:xfrm>
            <a:off x="2199790" y="5417550"/>
            <a:ext cx="3541394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sz="1400" spc="-150" dirty="0">
                <a:latin typeface="+mj-ea"/>
                <a:ea typeface="+mj-ea"/>
              </a:rPr>
              <a:t>거래 내역 명세서 메일 전송</a:t>
            </a:r>
            <a:endParaRPr lang="ko-KR" altLang="en-US" sz="1400" spc="-150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오늘의 PPT 색상 테마 008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75A99E"/>
      </a:accent1>
      <a:accent2>
        <a:srgbClr val="49A6A6"/>
      </a:accent2>
      <a:accent3>
        <a:srgbClr val="E1E6D7"/>
      </a:accent3>
      <a:accent4>
        <a:srgbClr val="5F5E58"/>
      </a:accent4>
      <a:accent5>
        <a:srgbClr val="544F4D"/>
      </a:accent5>
      <a:accent6>
        <a:srgbClr val="E0EAF7"/>
      </a:accent6>
      <a:hlink>
        <a:srgbClr val="FCBB04"/>
      </a:hlink>
      <a:folHlink>
        <a:srgbClr val="FCBB04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22754</TotalTime>
  <Words>564</Words>
  <Application>Microsoft Office PowerPoint</Application>
  <PresentationFormat>와이드스크린</PresentationFormat>
  <Paragraphs>268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7" baseType="lpstr">
      <vt:lpstr>HY견고딕</vt:lpstr>
      <vt:lpstr>Noto Sans CJK KR Thin</vt:lpstr>
      <vt:lpstr>Spoqa Han Sans</vt:lpstr>
      <vt:lpstr>나눔스퀘어라운드 Regular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dybe15@gmail.com</cp:lastModifiedBy>
  <cp:revision>84</cp:revision>
  <dcterms:created xsi:type="dcterms:W3CDTF">2015-07-07T04:48:58Z</dcterms:created>
  <dcterms:modified xsi:type="dcterms:W3CDTF">2021-12-27T15:48:50Z</dcterms:modified>
</cp:coreProperties>
</file>