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96" r:id="rId4"/>
    <p:sldId id="303" r:id="rId5"/>
    <p:sldId id="307" r:id="rId6"/>
    <p:sldId id="313" r:id="rId7"/>
    <p:sldId id="312" r:id="rId8"/>
    <p:sldId id="306" r:id="rId9"/>
    <p:sldId id="30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85"/>
    <a:srgbClr val="C3C4CE"/>
    <a:srgbClr val="D60030"/>
    <a:srgbClr val="DDDDDD"/>
    <a:srgbClr val="192148"/>
    <a:srgbClr val="BBE754"/>
    <a:srgbClr val="BACE31"/>
    <a:srgbClr val="0E98D1"/>
    <a:srgbClr val="072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B3E15D-E3C9-47D7-99C7-A3EFF0782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A9D2A2C-6B43-4E72-B60B-33494334A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F6ACF9-ED21-4A95-B77E-5633BAD6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855121-9127-43DB-8391-B9B5ED63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B25298-96E3-422C-BBF4-7193F113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75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52F3FC-B56B-4312-A329-D915CC8E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87555BC-A8CB-4DCE-8599-F32DEC5B7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12046E-67F6-4EF4-9301-EBAB090D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2770C7-702F-42F7-923A-C567C76C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6836F4-BDC1-483A-92CE-E6863FFA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6F3A805-818C-4709-AE61-59D74214A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62D149-D5B4-4035-A6BA-8D8C91794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1D0922-EE79-4A17-9703-E13A15C2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740DC6-621C-4ECE-825D-C52F7463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80E38A-4BD5-4B37-A6C7-425A4F78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1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682371" y="525641"/>
            <a:ext cx="10855507" cy="261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 lang="ko-KR" altLang="en-US" sz="1700" b="1" spc="-120" baseline="0" smtClean="0">
                <a:solidFill>
                  <a:srgbClr val="F4540C"/>
                </a:solidFill>
                <a:latin typeface="+mn-ea"/>
                <a:ea typeface="+mn-ea"/>
              </a:defRPr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marL="0" marR="0" lvl="0" indent="0" defTabSz="1097371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US" altLang="ko-KR" dirty="0"/>
              <a:t>MAIN TITLE</a:t>
            </a:r>
            <a:endParaRPr lang="ko-KR" altLang="en-US" dirty="0"/>
          </a:p>
        </p:txBody>
      </p:sp>
      <p:sp>
        <p:nvSpPr>
          <p:cNvPr id="4" name="텍스트 개체 틀 79"/>
          <p:cNvSpPr>
            <a:spLocks noGrp="1"/>
          </p:cNvSpPr>
          <p:nvPr>
            <p:ph type="body" sz="quarter" idx="22" hasCustomPrompt="1"/>
          </p:nvPr>
        </p:nvSpPr>
        <p:spPr>
          <a:xfrm>
            <a:off x="661105" y="809938"/>
            <a:ext cx="10876773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buNone/>
              <a:defRPr lang="ko-KR" altLang="en-US" sz="3200" b="1" spc="-200" baseline="0" dirty="0" smtClean="0">
                <a:solidFill>
                  <a:srgbClr val="01284A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lang="en-US" altLang="ko-KR" dirty="0"/>
              <a:t>SUBTITLE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94732" y="1348328"/>
            <a:ext cx="216000" cy="18000"/>
          </a:xfrm>
          <a:prstGeom prst="roundRect">
            <a:avLst>
              <a:gd name="adj" fmla="val 5256"/>
            </a:avLst>
          </a:prstGeom>
          <a:solidFill>
            <a:srgbClr val="0128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b="1" spc="-12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텍스트 개체 틀 17"/>
          <p:cNvSpPr>
            <a:spLocks noGrp="1"/>
          </p:cNvSpPr>
          <p:nvPr>
            <p:ph type="body" sz="quarter" idx="12" hasCustomPrompt="1"/>
          </p:nvPr>
        </p:nvSpPr>
        <p:spPr>
          <a:xfrm>
            <a:off x="675883" y="1534667"/>
            <a:ext cx="10866259" cy="2215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altLang="ko-KR" sz="1600" b="0" spc="-20" baseline="0" dirty="0" smtClean="0">
                <a:solidFill>
                  <a:schemeClr val="bg2">
                    <a:lumMod val="25000"/>
                  </a:schemeClr>
                </a:solidFill>
                <a:latin typeface="+mn-ea"/>
                <a:cs typeface="+mj-cs"/>
              </a:defRPr>
            </a:lvl1pPr>
          </a:lstStyle>
          <a:p>
            <a:r>
              <a:rPr lang="en-US" altLang="ko-KR" sz="1600" b="0" spc="-20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Each category's percentage contribution to the gross sales</a:t>
            </a:r>
          </a:p>
        </p:txBody>
      </p:sp>
    </p:spTree>
    <p:extLst>
      <p:ext uri="{BB962C8B-B14F-4D97-AF65-F5344CB8AC3E}">
        <p14:creationId xmlns:p14="http://schemas.microsoft.com/office/powerpoint/2010/main" val="11675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A24CDA-9FC4-4823-A8C0-81FFADDAE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E48BD7-DF06-46CB-AA2A-EA74F982D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910EA6-F9E4-4AF1-B1F7-D6B02605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258FC4-D683-46AC-98DC-DD8BC75A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4BA7B8-6337-4A0D-BA2E-F0DA4250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45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28BD07-29B9-4A8C-9015-05BDE2D32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03325D-F922-4F1B-A4AA-C841850D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704670-974B-4DC5-932B-99215445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D6A84A-54BA-40B8-8F75-D5AEDFD2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7DABAB-DAA2-458A-BC0D-662DB720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0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8FC301-A59F-4890-ACF0-72033C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F6C98-38C8-49B5-B0D4-DF93CE034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915EFB-5406-4AA2-8A53-68EBDEDA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566F80-E6CB-4499-98E9-172AEF4F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A48C1B-A973-4F9A-A941-B51814E1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4C5B1C-7408-4011-978E-C61CFD64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6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8A752C-B42D-4EB6-941C-1FE3C78F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2C5AB7F-AED5-4540-914E-6AD855728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32B8757-19FC-4138-990C-300FC1A3B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F294A9-B985-4381-A41D-F3B858F49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2760BB8-21D7-4E54-A9D0-8C3B99049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B342F1-6874-413B-8169-E24B0EA6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427ADF5-DD0D-4FAD-8478-92997128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B2651-9ECF-43A3-B32E-9719F8AE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9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9D245C-32D3-4679-BF46-5CA60B40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AC8DE19-7E17-4FA0-8CB2-6BE7AF17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1A3EC7C-37C0-46F0-852F-68B2DBC9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7FA63F9-9000-405B-9DD7-19D98E0A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57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6F6DFD5-968A-4AB4-8F73-AEAB5C31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FB51269-13D5-4371-B6E5-C1A55D9B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FAD61F-C407-4BC5-A328-FFDF11A0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1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4B1314-95D1-4CB4-B568-B558DA24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31BD03-D110-43FA-A90E-868D173C7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D5F85C-7F91-41B8-BB6C-692855708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83A138-6798-47A6-94B1-FC003E21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B8785F-CC72-4D26-BF66-F39E2D51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25FCB0-4E46-400E-8F4B-45613E93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15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D82719-0EE1-442B-8721-DF142009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091069A-C42B-46B6-BD65-37BE1FFFB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26D689-99C7-47AC-AC7A-F5AC8E5A0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5C01C0-2773-46FF-85A7-85BB540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866B3C-B5E6-4231-A9E7-52ACCE43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D77170-98C3-48FB-90B4-D302F54C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37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46ABF9E-0214-4B50-9407-A91C7ACB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781BCD-6BA3-4E90-9E85-1C628C0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1CA528-57E2-46CF-B200-3DA809A95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8F26-1E8B-413F-9863-6CF569B74E77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D1252A-E34C-4DE7-8F34-C099EAFE3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0363FE-0E0F-4A18-8661-88FB4C283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F16A-0836-483E-84EA-8E672FB0D4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94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3C787F-D66A-4EA1-9167-34D276C7B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009" y="2511038"/>
            <a:ext cx="10271052" cy="12584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dirty="0" err="1">
                <a:latin typeface="넥슨Lv2고딕 OTF Bold" panose="00000800000000000000" pitchFamily="50" charset="-127"/>
                <a:ea typeface="넥슨Lv2고딕 OTF Bold" panose="00000800000000000000" pitchFamily="50" charset="-127"/>
              </a:rPr>
              <a:t>PlayHana</a:t>
            </a:r>
            <a:r>
              <a:rPr lang="en-US" altLang="ko-KR" sz="4800" dirty="0">
                <a:latin typeface="넥슨Lv2고딕 OTF Bold" panose="00000800000000000000" pitchFamily="50" charset="-127"/>
                <a:ea typeface="넥슨Lv2고딕 OTF Bold" panose="00000800000000000000" pitchFamily="50" charset="-127"/>
              </a:rPr>
              <a:t>,</a:t>
            </a:r>
            <a:br>
              <a:rPr lang="en-US" altLang="ko-KR" sz="4800" dirty="0">
                <a:latin typeface="넥슨Lv2고딕 OTF Bold" panose="00000800000000000000" pitchFamily="50" charset="-127"/>
                <a:ea typeface="넥슨Lv2고딕 OTF Bold" panose="00000800000000000000" pitchFamily="50" charset="-127"/>
              </a:rPr>
            </a:br>
            <a:r>
              <a:rPr lang="ko-KR" altLang="en-US" sz="4800" dirty="0">
                <a:latin typeface="넥슨Lv2고딕 OTF Bold" panose="00000800000000000000" pitchFamily="50" charset="-127"/>
                <a:ea typeface="넥슨Lv2고딕 OTF Bold" panose="00000800000000000000" pitchFamily="50" charset="-127"/>
              </a:rPr>
              <a:t>청소년대상 체험형 금융교육 플랫폼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F08355-7BCC-4A59-B92C-F99178C64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1259" y="4023401"/>
            <a:ext cx="4302535" cy="733803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가상계좌 개설 및 모의투자를 통한 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금융지식함양 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endParaRPr lang="ko-KR" altLang="en-US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D00F327C-FF12-4CA2-94DC-514CB7EEB71D}"/>
              </a:ext>
            </a:extLst>
          </p:cNvPr>
          <p:cNvSpPr txBox="1">
            <a:spLocks/>
          </p:cNvSpPr>
          <p:nvPr/>
        </p:nvSpPr>
        <p:spPr>
          <a:xfrm>
            <a:off x="8603795" y="5744935"/>
            <a:ext cx="3461657" cy="101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최종프로젝트 구체화</a:t>
            </a:r>
            <a:endParaRPr lang="en-US" altLang="ko-KR" sz="2000" dirty="0">
              <a:latin typeface="넥슨Lv2고딕 OTF Light" panose="00000300000000000000" pitchFamily="50" charset="-127"/>
              <a:ea typeface="넥슨Lv2고딕 OTF Light" panose="00000300000000000000" pitchFamily="50" charset="-127"/>
            </a:endParaRPr>
          </a:p>
          <a:p>
            <a:r>
              <a:rPr lang="ko-KR" altLang="en-US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데이터분석과</a:t>
            </a:r>
            <a:r>
              <a:rPr lang="en-US" altLang="ko-KR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_</a:t>
            </a:r>
            <a:r>
              <a:rPr lang="ko-KR" altLang="en-US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한주희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DE7B9C8-2F32-4ABD-ADAB-E1E97E35EED9}"/>
              </a:ext>
            </a:extLst>
          </p:cNvPr>
          <p:cNvGrpSpPr/>
          <p:nvPr/>
        </p:nvGrpSpPr>
        <p:grpSpPr>
          <a:xfrm>
            <a:off x="-206552" y="-374166"/>
            <a:ext cx="12398553" cy="7232166"/>
            <a:chOff x="-206552" y="-374166"/>
            <a:chExt cx="12398553" cy="723216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0A5CF4F-AE54-43FC-B76F-A83E03B0933E}"/>
                </a:ext>
              </a:extLst>
            </p:cNvPr>
            <p:cNvSpPr/>
            <p:nvPr/>
          </p:nvSpPr>
          <p:spPr>
            <a:xfrm>
              <a:off x="1" y="-374166"/>
              <a:ext cx="12192000" cy="6477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05D3D1C-F1D8-455A-9490-7F52954A3F9F}"/>
                </a:ext>
              </a:extLst>
            </p:cNvPr>
            <p:cNvSpPr/>
            <p:nvPr/>
          </p:nvSpPr>
          <p:spPr>
            <a:xfrm>
              <a:off x="-8418" y="273534"/>
              <a:ext cx="619124" cy="2781300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A911A32-31AA-4A57-B165-D16B23FB3055}"/>
                </a:ext>
              </a:extLst>
            </p:cNvPr>
            <p:cNvSpPr/>
            <p:nvPr/>
          </p:nvSpPr>
          <p:spPr>
            <a:xfrm>
              <a:off x="-10633" y="3054834"/>
              <a:ext cx="619125" cy="3803166"/>
            </a:xfrm>
            <a:prstGeom prst="rect">
              <a:avLst/>
            </a:prstGeom>
            <a:solidFill>
              <a:srgbClr val="D60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37FB0D80-1D65-4A79-932F-54C3690345D3}"/>
                </a:ext>
              </a:extLst>
            </p:cNvPr>
            <p:cNvSpPr/>
            <p:nvPr/>
          </p:nvSpPr>
          <p:spPr>
            <a:xfrm rot="19800560">
              <a:off x="-206552" y="2671204"/>
              <a:ext cx="681138" cy="599453"/>
            </a:xfrm>
            <a:prstGeom prst="triangle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14C7DBBB-644D-438C-982E-BE426CFF2C11}"/>
                </a:ext>
              </a:extLst>
            </p:cNvPr>
            <p:cNvSpPr/>
            <p:nvPr/>
          </p:nvSpPr>
          <p:spPr>
            <a:xfrm rot="19800560">
              <a:off x="-195920" y="-124746"/>
              <a:ext cx="681138" cy="599453"/>
            </a:xfrm>
            <a:prstGeom prst="triangle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5" name="그래픽 14">
            <a:extLst>
              <a:ext uri="{FF2B5EF4-FFF2-40B4-BE49-F238E27FC236}">
                <a16:creationId xmlns:a16="http://schemas.microsoft.com/office/drawing/2014/main" id="{47529DA7-111D-4C5E-A736-DDBD86BFD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1137" y="414313"/>
            <a:ext cx="18954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8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텍스트 개체 틀 4">
            <a:extLst>
              <a:ext uri="{FF2B5EF4-FFF2-40B4-BE49-F238E27FC236}">
                <a16:creationId xmlns:a16="http://schemas.microsoft.com/office/drawing/2014/main" id="{F64CB363-3396-498B-A3CC-002B1A596206}"/>
              </a:ext>
            </a:extLst>
          </p:cNvPr>
          <p:cNvSpPr txBox="1">
            <a:spLocks/>
          </p:cNvSpPr>
          <p:nvPr/>
        </p:nvSpPr>
        <p:spPr>
          <a:xfrm>
            <a:off x="489512" y="1386644"/>
            <a:ext cx="2653600" cy="396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1. </a:t>
            </a:r>
            <a:r>
              <a:rPr lang="ko-KR" altLang="en-US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금융교육 현황</a:t>
            </a:r>
            <a:endParaRPr lang="en-US" altLang="ko-KR" sz="1400" b="1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093E5F-448E-42AF-9424-898EF34ACA08}"/>
              </a:ext>
            </a:extLst>
          </p:cNvPr>
          <p:cNvSpPr txBox="1"/>
          <p:nvPr/>
        </p:nvSpPr>
        <p:spPr>
          <a:xfrm>
            <a:off x="358987" y="5099715"/>
            <a:ext cx="2914650" cy="1429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교육관련 정보 부족</a:t>
            </a:r>
            <a:r>
              <a:rPr lang="en-US" altLang="ko-KR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경제에 대한 거부감</a:t>
            </a:r>
            <a:r>
              <a:rPr lang="en-US" altLang="ko-KR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금융교육을 멀리함</a:t>
            </a:r>
            <a:r>
              <a:rPr lang="en-US" altLang="ko-KR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금융경제가 필수가 아닌 교육과정</a:t>
            </a:r>
            <a:r>
              <a:rPr lang="en-US" altLang="ko-KR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금융취약계층으로 성장할 우려가 됨</a:t>
            </a:r>
            <a:r>
              <a:rPr lang="en-US" altLang="ko-KR" sz="11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BECAD0B2-6E1D-4AF5-BA58-B793AF4EA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8C38BD50-FB7D-4073-90A4-D575CC43CD58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F37640A-8553-4DEC-BA2C-E717A78373F5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E3FF7F0-A97B-4F3E-BFDC-334196F61B79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9ED687-FE49-46CF-A5D8-E80A92A9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6" y="1896400"/>
            <a:ext cx="1185544" cy="20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0D2C717-9053-49F7-BC0F-E03BABF5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9" y="1896400"/>
            <a:ext cx="1393535" cy="161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텍스트 개체 틀 4">
            <a:extLst>
              <a:ext uri="{FF2B5EF4-FFF2-40B4-BE49-F238E27FC236}">
                <a16:creationId xmlns:a16="http://schemas.microsoft.com/office/drawing/2014/main" id="{C193C435-1CB6-436F-A9F0-1FADA4C5DC2F}"/>
              </a:ext>
            </a:extLst>
          </p:cNvPr>
          <p:cNvSpPr txBox="1">
            <a:spLocks/>
          </p:cNvSpPr>
          <p:nvPr/>
        </p:nvSpPr>
        <p:spPr>
          <a:xfrm>
            <a:off x="3349825" y="1386644"/>
            <a:ext cx="3142698" cy="351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2</a:t>
            </a:r>
            <a:r>
              <a:rPr lang="en-US" altLang="ko-KR" sz="18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. </a:t>
            </a:r>
            <a:r>
              <a:rPr lang="ko-KR" altLang="en-US" sz="1400" b="1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은행별</a:t>
            </a:r>
            <a:r>
              <a:rPr lang="ko-KR" altLang="en-US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금융교육 현황</a:t>
            </a:r>
            <a:endParaRPr lang="en-US" altLang="ko-KR" sz="1100" b="1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73115-D746-4282-BB84-314FCDDF25F1}"/>
              </a:ext>
            </a:extLst>
          </p:cNvPr>
          <p:cNvSpPr txBox="1"/>
          <p:nvPr/>
        </p:nvSpPr>
        <p:spPr>
          <a:xfrm>
            <a:off x="3349825" y="5099715"/>
            <a:ext cx="2914650" cy="167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한국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KB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국민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NH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농협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000" dirty="0" err="1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씨티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신한은행 등 타 은행에서도 금융교육 진행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국민은행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: 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모바일 및 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pc 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환경에서 연령별  교육프로그램이 세분화 되어있음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하나은행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: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1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사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1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교 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(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학교방문 금융교육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) 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프로그램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-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코로나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19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로 인해 대면 및 비대면으로 진행하고 있음</a:t>
            </a:r>
            <a:endParaRPr lang="en-US" altLang="ko-KR" sz="10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6EF6BAB0-ED90-4B3B-9C4C-50963F740329}"/>
              </a:ext>
            </a:extLst>
          </p:cNvPr>
          <p:cNvGrpSpPr/>
          <p:nvPr/>
        </p:nvGrpSpPr>
        <p:grpSpPr>
          <a:xfrm>
            <a:off x="3373121" y="3249372"/>
            <a:ext cx="2916656" cy="1708523"/>
            <a:chOff x="5088918" y="1925823"/>
            <a:chExt cx="3866902" cy="2662942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EFC62A1D-47C8-45BE-A562-C83D16272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718" y="1925824"/>
              <a:ext cx="1882551" cy="2662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273B9911-03A4-4DE0-B1C7-62305637D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269" y="1925823"/>
              <a:ext cx="1882551" cy="266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5402D7AA-4F75-4569-BBC4-9032D0A826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31"/>
            <a:stretch/>
          </p:blipFill>
          <p:spPr bwMode="auto">
            <a:xfrm rot="20267331">
              <a:off x="5088918" y="2465444"/>
              <a:ext cx="1973184" cy="24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60CE073-666E-4366-AD1C-BC99B5CE6068}"/>
              </a:ext>
            </a:extLst>
          </p:cNvPr>
          <p:cNvGrpSpPr/>
          <p:nvPr/>
        </p:nvGrpSpPr>
        <p:grpSpPr>
          <a:xfrm>
            <a:off x="3477843" y="1887515"/>
            <a:ext cx="2799078" cy="1363986"/>
            <a:chOff x="1380717" y="2101497"/>
            <a:chExt cx="5000304" cy="2662942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FFFB8DE0-944E-4862-80CA-5B2AE4437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718" y="2101497"/>
              <a:ext cx="3068436" cy="1595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NH농협은행, 청소년금융교육센터 운영 재개 &amp;lt; 은행 &amp;lt; 금융 &amp;lt; 기사본문 - 금융경제신문">
              <a:extLst>
                <a:ext uri="{FF2B5EF4-FFF2-40B4-BE49-F238E27FC236}">
                  <a16:creationId xmlns:a16="http://schemas.microsoft.com/office/drawing/2014/main" id="{2D887C6E-8635-4022-ACE6-19C53A9D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155" y="2101497"/>
              <a:ext cx="1931866" cy="266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8046EF2-ADA7-43DF-BC7D-51CDB71BC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80717" y="3441819"/>
              <a:ext cx="3123831" cy="1322620"/>
            </a:xfrm>
            <a:prstGeom prst="rect">
              <a:avLst/>
            </a:prstGeom>
          </p:spPr>
        </p:pic>
      </p:grpSp>
      <p:sp>
        <p:nvSpPr>
          <p:cNvPr id="30" name="텍스트 개체 틀 4">
            <a:extLst>
              <a:ext uri="{FF2B5EF4-FFF2-40B4-BE49-F238E27FC236}">
                <a16:creationId xmlns:a16="http://schemas.microsoft.com/office/drawing/2014/main" id="{0D099877-C192-46C3-B8C8-5574E9AD72EC}"/>
              </a:ext>
            </a:extLst>
          </p:cNvPr>
          <p:cNvSpPr txBox="1">
            <a:spLocks/>
          </p:cNvSpPr>
          <p:nvPr/>
        </p:nvSpPr>
        <p:spPr>
          <a:xfrm>
            <a:off x="6538771" y="1386644"/>
            <a:ext cx="2970201" cy="486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3. </a:t>
            </a:r>
            <a:r>
              <a:rPr lang="ko-KR" altLang="en-US" sz="1400" b="1" dirty="0"/>
              <a:t>주식시장 유입고객연령 낮아짐</a:t>
            </a:r>
            <a:endParaRPr lang="en-US" altLang="ko-KR" sz="1400" b="1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EDBDE32-F427-484B-9FC4-E5E729DA36B4}"/>
              </a:ext>
            </a:extLst>
          </p:cNvPr>
          <p:cNvGrpSpPr/>
          <p:nvPr/>
        </p:nvGrpSpPr>
        <p:grpSpPr>
          <a:xfrm>
            <a:off x="6563298" y="2064948"/>
            <a:ext cx="2774380" cy="1976205"/>
            <a:chOff x="7067646" y="2904994"/>
            <a:chExt cx="2774380" cy="1976205"/>
          </a:xfrm>
        </p:grpSpPr>
        <p:pic>
          <p:nvPicPr>
            <p:cNvPr id="32" name="Picture 13" descr="주식 안하면 &amp;#39;바보&amp;#39;…2030 &amp;#39;주린이&amp;#39;들 &amp;quot;유튜브로 배웠어요&amp;quot; - 머니투데이">
              <a:extLst>
                <a:ext uri="{FF2B5EF4-FFF2-40B4-BE49-F238E27FC236}">
                  <a16:creationId xmlns:a16="http://schemas.microsoft.com/office/drawing/2014/main" id="{0BF70FF0-E1F6-4AE4-8762-AA47134E9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646" y="2904994"/>
              <a:ext cx="1300124" cy="134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5" descr="주식 안하면 &amp;#39;바보&amp;#39;…2030 &amp;#39;주린이&amp;#39;들 &amp;quot;유튜브로 배웠어요&amp;quot; - 머니투데이">
              <a:extLst>
                <a:ext uri="{FF2B5EF4-FFF2-40B4-BE49-F238E27FC236}">
                  <a16:creationId xmlns:a16="http://schemas.microsoft.com/office/drawing/2014/main" id="{A954BF25-F21F-498D-9FBC-0D43189CB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829" y="2904994"/>
              <a:ext cx="1388197" cy="1344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>
              <a:extLst>
                <a:ext uri="{FF2B5EF4-FFF2-40B4-BE49-F238E27FC236}">
                  <a16:creationId xmlns:a16="http://schemas.microsoft.com/office/drawing/2014/main" id="{27F36F64-2BE1-498F-9AB3-0DFBE7106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2482" y="4070937"/>
              <a:ext cx="1222693" cy="81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7F4CB5E-9C5E-4248-AAD9-26EE9B2044D0}"/>
              </a:ext>
            </a:extLst>
          </p:cNvPr>
          <p:cNvSpPr txBox="1"/>
          <p:nvPr/>
        </p:nvSpPr>
        <p:spPr>
          <a:xfrm>
            <a:off x="6538771" y="5099715"/>
            <a:ext cx="2823435" cy="100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점점 주식시장에 대한 관심이 높아지고 있는 만큼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올바른 금융지식 함양 및 </a:t>
            </a:r>
            <a:endParaRPr lang="en-US" altLang="ko-KR" sz="10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    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미래 잠재고객을 위한 투자의 필요성 증가</a:t>
            </a:r>
            <a:r>
              <a:rPr lang="en-US" altLang="ko-KR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  <a:r>
              <a:rPr lang="ko-KR" altLang="en-US" sz="10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</a:t>
            </a:r>
            <a:endParaRPr lang="en-US" altLang="ko-KR" sz="10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</p:txBody>
      </p:sp>
      <p:pic>
        <p:nvPicPr>
          <p:cNvPr id="36" name="Picture 2" descr="ⓒ하나카드 제공">
            <a:extLst>
              <a:ext uri="{FF2B5EF4-FFF2-40B4-BE49-F238E27FC236}">
                <a16:creationId xmlns:a16="http://schemas.microsoft.com/office/drawing/2014/main" id="{1EEEF8C6-3ED3-4886-851C-B4C5828A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762" y="2064948"/>
            <a:ext cx="2321091" cy="13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BD9530A-9E80-45EE-8C27-09456E93214A}"/>
              </a:ext>
            </a:extLst>
          </p:cNvPr>
          <p:cNvSpPr txBox="1"/>
          <p:nvPr/>
        </p:nvSpPr>
        <p:spPr>
          <a:xfrm>
            <a:off x="9689762" y="5099715"/>
            <a:ext cx="2321091" cy="1030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 err="1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제페토</a:t>
            </a:r>
            <a:r>
              <a:rPr lang="ko-KR" altLang="en-US" sz="105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내의 하나카드월드</a:t>
            </a:r>
            <a:r>
              <a:rPr lang="en-US" altLang="ko-KR" sz="105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05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가상세계오픈</a:t>
            </a:r>
            <a:endParaRPr lang="en-US" altLang="ko-KR" sz="105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타 사의 경우 금융교육도 계획하고 있음</a:t>
            </a:r>
            <a:r>
              <a:rPr lang="en-US" altLang="ko-KR" sz="105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</p:txBody>
      </p:sp>
      <p:sp>
        <p:nvSpPr>
          <p:cNvPr id="38" name="텍스트 개체 틀 4">
            <a:extLst>
              <a:ext uri="{FF2B5EF4-FFF2-40B4-BE49-F238E27FC236}">
                <a16:creationId xmlns:a16="http://schemas.microsoft.com/office/drawing/2014/main" id="{A17137D6-FFBE-45E5-A1DC-ADAE0CA62938}"/>
              </a:ext>
            </a:extLst>
          </p:cNvPr>
          <p:cNvSpPr txBox="1">
            <a:spLocks/>
          </p:cNvSpPr>
          <p:nvPr/>
        </p:nvSpPr>
        <p:spPr>
          <a:xfrm>
            <a:off x="9555220" y="1386644"/>
            <a:ext cx="2563817" cy="4864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4. </a:t>
            </a:r>
            <a:r>
              <a:rPr lang="ko-KR" altLang="en-US" sz="1400" b="1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가상세계화 되어가는 일상</a:t>
            </a:r>
            <a:endParaRPr lang="en-US" altLang="ko-KR" sz="1400" b="1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39" name="텍스트 개체 틀 33">
            <a:extLst>
              <a:ext uri="{FF2B5EF4-FFF2-40B4-BE49-F238E27FC236}">
                <a16:creationId xmlns:a16="http://schemas.microsoft.com/office/drawing/2014/main" id="{AFB37A82-29F3-4C73-92F7-EACBDBE01EF7}"/>
              </a:ext>
            </a:extLst>
          </p:cNvPr>
          <p:cNvSpPr txBox="1">
            <a:spLocks/>
          </p:cNvSpPr>
          <p:nvPr/>
        </p:nvSpPr>
        <p:spPr>
          <a:xfrm>
            <a:off x="590550" y="440696"/>
            <a:ext cx="2790826" cy="44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1.</a:t>
            </a:r>
            <a:r>
              <a:rPr lang="ko-KR" altLang="en-US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 서비스 배경</a:t>
            </a:r>
            <a:endParaRPr lang="en-US" altLang="ko-KR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AB6C1235-35A7-4C10-AC70-32BE69F1639F}"/>
              </a:ext>
            </a:extLst>
          </p:cNvPr>
          <p:cNvSpPr/>
          <p:nvPr/>
        </p:nvSpPr>
        <p:spPr>
          <a:xfrm>
            <a:off x="1025125" y="883894"/>
            <a:ext cx="2003825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5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6456475" y="2536981"/>
            <a:ext cx="2640406" cy="3119119"/>
            <a:chOff x="8055637" y="2123529"/>
            <a:chExt cx="2688564" cy="3902465"/>
          </a:xfrm>
          <a:solidFill>
            <a:srgbClr val="F4F4F4"/>
          </a:solidFill>
        </p:grpSpPr>
        <p:sp>
          <p:nvSpPr>
            <p:cNvPr id="5" name="타원 2"/>
            <p:cNvSpPr/>
            <p:nvPr/>
          </p:nvSpPr>
          <p:spPr>
            <a:xfrm>
              <a:off x="8055637" y="2123529"/>
              <a:ext cx="2688564" cy="3902465"/>
            </a:xfrm>
            <a:prstGeom prst="rect">
              <a:avLst/>
            </a:prstGeom>
            <a:grpFill/>
            <a:ln w="28575"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75070" y="2498007"/>
              <a:ext cx="2416730" cy="30777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ko-KR" altLang="en-US" sz="2000" dirty="0">
                  <a:solidFill>
                    <a:srgbClr val="072A47"/>
                  </a:solidFill>
                  <a:latin typeface="나눔고딕 ExtraBold"/>
                  <a:ea typeface="나눔고딕 ExtraBold"/>
                </a:rPr>
                <a:t>금융 </a:t>
              </a:r>
              <a:r>
                <a:rPr lang="en-US" altLang="ko-KR" sz="2000" dirty="0">
                  <a:solidFill>
                    <a:srgbClr val="072A47"/>
                  </a:solidFill>
                  <a:latin typeface="나눔고딕 ExtraBold"/>
                  <a:ea typeface="나눔고딕 ExtraBold"/>
                </a:rPr>
                <a:t>MBTI</a:t>
              </a:r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015414" y="2519681"/>
            <a:ext cx="2640406" cy="3119119"/>
            <a:chOff x="816345" y="2123530"/>
            <a:chExt cx="2688564" cy="3902464"/>
          </a:xfrm>
        </p:grpSpPr>
        <p:sp>
          <p:nvSpPr>
            <p:cNvPr id="21" name="타원 2"/>
            <p:cNvSpPr/>
            <p:nvPr/>
          </p:nvSpPr>
          <p:spPr>
            <a:xfrm>
              <a:off x="816345" y="2123530"/>
              <a:ext cx="2688564" cy="3902464"/>
            </a:xfrm>
            <a:prstGeom prst="rect">
              <a:avLst/>
            </a:prstGeom>
            <a:solidFill>
              <a:srgbClr val="F4F4F4"/>
            </a:solidFill>
            <a:ln w="28575"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52261" y="2498007"/>
              <a:ext cx="241673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ko-KR" altLang="en-US" sz="2000" dirty="0">
                  <a:solidFill>
                    <a:srgbClr val="072A47"/>
                  </a:solidFill>
                  <a:latin typeface="나눔고딕 ExtraBold"/>
                  <a:ea typeface="나눔고딕 ExtraBold"/>
                </a:rPr>
                <a:t>은행계좌 시스템</a:t>
              </a:r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747829" y="2519681"/>
            <a:ext cx="2640406" cy="3119120"/>
            <a:chOff x="4435991" y="2123529"/>
            <a:chExt cx="2688564" cy="3902465"/>
          </a:xfrm>
        </p:grpSpPr>
        <p:sp>
          <p:nvSpPr>
            <p:cNvPr id="18" name="타원 2"/>
            <p:cNvSpPr/>
            <p:nvPr/>
          </p:nvSpPr>
          <p:spPr>
            <a:xfrm>
              <a:off x="4435991" y="2123529"/>
              <a:ext cx="2688564" cy="3902465"/>
            </a:xfrm>
            <a:prstGeom prst="rect">
              <a:avLst/>
            </a:prstGeom>
            <a:solidFill>
              <a:srgbClr val="F4F4F4"/>
            </a:solidFill>
            <a:ln w="28575"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89934" y="2498007"/>
              <a:ext cx="2416730" cy="2772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ko-KR" altLang="en-US" sz="2000" dirty="0">
                  <a:solidFill>
                    <a:srgbClr val="072A47"/>
                  </a:solidFill>
                  <a:latin typeface="나눔고딕 ExtraBold"/>
                  <a:ea typeface="나눔고딕 ExtraBold"/>
                </a:rPr>
                <a:t>주식체험</a:t>
              </a:r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marL="285750" lvl="0" indent="-285750" algn="just">
                <a:buFontTx/>
                <a:buChar char="-"/>
              </a:pPr>
              <a:r>
                <a:rPr lang="ko-KR" altLang="en-US" sz="1400" dirty="0">
                  <a:latin typeface="넥슨Lv2고딕 Light" panose="00000300000000000000" pitchFamily="2" charset="-127"/>
                  <a:ea typeface="넥슨Lv2고딕 Light" panose="00000300000000000000" pitchFamily="2" charset="-127"/>
                </a:rPr>
                <a:t>가상의 주식계좌를 개설</a:t>
              </a:r>
              <a:endPara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endParaRPr>
            </a:p>
            <a:p>
              <a:pPr marL="285750" lvl="0" indent="-285750" algn="just">
                <a:buFontTx/>
                <a:buChar char="-"/>
              </a:pPr>
              <a:endPara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endParaRPr>
            </a:p>
            <a:p>
              <a:pPr marL="285750" lvl="0" indent="-285750" algn="just">
                <a:buFontTx/>
                <a:buChar char="-"/>
              </a:pPr>
              <a:r>
                <a:rPr lang="ko-KR" altLang="en-US" sz="1400" dirty="0">
                  <a:latin typeface="넥슨Lv2고딕 Light" panose="00000300000000000000" pitchFamily="2" charset="-127"/>
                  <a:ea typeface="넥슨Lv2고딕 Light" panose="00000300000000000000" pitchFamily="2" charset="-127"/>
                </a:rPr>
                <a:t>원하는 주식종목을 매수</a:t>
              </a:r>
              <a:r>
                <a:rPr lang="en-US" altLang="ko-KR" sz="1400" dirty="0">
                  <a:latin typeface="넥슨Lv2고딕 Light" panose="00000300000000000000" pitchFamily="2" charset="-127"/>
                  <a:ea typeface="넥슨Lv2고딕 Light" panose="00000300000000000000" pitchFamily="2" charset="-127"/>
                </a:rPr>
                <a:t>,</a:t>
              </a:r>
              <a:r>
                <a:rPr lang="ko-KR" altLang="en-US" sz="1400" dirty="0">
                  <a:latin typeface="넥슨Lv2고딕 Light" panose="00000300000000000000" pitchFamily="2" charset="-127"/>
                  <a:ea typeface="넥슨Lv2고딕 Light" panose="00000300000000000000" pitchFamily="2" charset="-127"/>
                </a:rPr>
                <a:t>매도 해보고 나의 보유종목에 어떤 것들이 있는지 확인</a:t>
              </a:r>
              <a:r>
                <a:rPr lang="en-US" altLang="ko-KR" sz="1400" dirty="0">
                  <a:latin typeface="넥슨Lv2고딕 Light" panose="00000300000000000000" pitchFamily="2" charset="-127"/>
                  <a:ea typeface="넥슨Lv2고딕 Light" panose="00000300000000000000" pitchFamily="2" charset="-127"/>
                </a:rPr>
                <a:t>.</a:t>
              </a:r>
            </a:p>
            <a:p>
              <a:pPr lvl="0" algn="just"/>
              <a:endParaRPr lang="en-US" altLang="ko-KR" sz="1600" dirty="0">
                <a:latin typeface="넥슨Lv2고딕 Light" panose="00000300000000000000" pitchFamily="2" charset="-127"/>
                <a:ea typeface="넥슨Lv2고딕 Light" panose="00000300000000000000" pitchFamily="2" charset="-127"/>
              </a:endParaRPr>
            </a:p>
            <a:p>
              <a:pPr lvl="0" algn="just"/>
              <a:endParaRPr lang="en-US" altLang="ko-KR" sz="1600" dirty="0">
                <a:latin typeface="넥슨Lv2고딕 Light" panose="00000300000000000000" pitchFamily="2" charset="-127"/>
                <a:ea typeface="넥슨Lv2고딕 Light" panose="00000300000000000000" pitchFamily="2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B5DE99BD-4F02-4A21-8C9E-BD0121AFDC0C}"/>
              </a:ext>
            </a:extLst>
          </p:cNvPr>
          <p:cNvSpPr/>
          <p:nvPr/>
        </p:nvSpPr>
        <p:spPr>
          <a:xfrm>
            <a:off x="6631429" y="3355642"/>
            <a:ext cx="24654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기본적인 금융지식에 대한 퀴즈를 통해 자신의 성향을 </a:t>
            </a:r>
            <a:r>
              <a:rPr lang="ko-KR" altLang="en-US" sz="1400" dirty="0" err="1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나눠봄</a:t>
            </a: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endParaRPr lang="en-US" altLang="ko-KR" sz="14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제공된 정답으로 학습</a:t>
            </a:r>
            <a:endParaRPr lang="en-US" altLang="ko-KR" sz="14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endParaRPr lang="en-US" altLang="ko-KR" sz="14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SNS </a:t>
            </a: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상에서 공유</a:t>
            </a:r>
            <a:endParaRPr lang="ko-KR" altLang="en-US" sz="16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5792D13-018F-422A-9F40-A1BD2971FF38}"/>
              </a:ext>
            </a:extLst>
          </p:cNvPr>
          <p:cNvSpPr/>
          <p:nvPr/>
        </p:nvSpPr>
        <p:spPr>
          <a:xfrm>
            <a:off x="1135600" y="3381358"/>
            <a:ext cx="23549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계좌개설</a:t>
            </a: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계좌이체</a:t>
            </a: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계좌 내역조회 등 기본적인 은행 업무를 체험</a:t>
            </a: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4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친구와의 이체를 진행해보고 알림 보내기</a:t>
            </a:r>
            <a:endParaRPr lang="en-US" altLang="ko-KR" sz="1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0A9F89-A148-4AA3-B2E1-68CBA32262D7}"/>
              </a:ext>
            </a:extLst>
          </p:cNvPr>
          <p:cNvSpPr txBox="1"/>
          <p:nvPr/>
        </p:nvSpPr>
        <p:spPr>
          <a:xfrm>
            <a:off x="3695073" y="1805674"/>
            <a:ext cx="5154766" cy="461665"/>
          </a:xfrm>
          <a:prstGeom prst="rect">
            <a:avLst/>
          </a:prstGeom>
          <a:solidFill>
            <a:srgbClr val="BACE3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가상계좌 개설을 통한 은행 서비스 체험</a:t>
            </a:r>
          </a:p>
        </p:txBody>
      </p:sp>
      <p:sp>
        <p:nvSpPr>
          <p:cNvPr id="43" name="텍스트 개체 틀 4">
            <a:extLst>
              <a:ext uri="{FF2B5EF4-FFF2-40B4-BE49-F238E27FC236}">
                <a16:creationId xmlns:a16="http://schemas.microsoft.com/office/drawing/2014/main" id="{77DF026A-7B0B-4EFE-80AD-A19040A426AE}"/>
              </a:ext>
            </a:extLst>
          </p:cNvPr>
          <p:cNvSpPr txBox="1">
            <a:spLocks/>
          </p:cNvSpPr>
          <p:nvPr/>
        </p:nvSpPr>
        <p:spPr>
          <a:xfrm>
            <a:off x="970548" y="1164308"/>
            <a:ext cx="3399798" cy="351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‘Play</a:t>
            </a: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하나</a:t>
            </a:r>
            <a:r>
              <a:rPr lang="en-US" altLang="ko-KR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’ </a:t>
            </a: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핵심 기능</a:t>
            </a:r>
            <a:endParaRPr lang="en-US" altLang="ko-KR" sz="2400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98F5C7E-53A5-492F-9464-EC6F45F829F7}"/>
              </a:ext>
            </a:extLst>
          </p:cNvPr>
          <p:cNvSpPr/>
          <p:nvPr/>
        </p:nvSpPr>
        <p:spPr>
          <a:xfrm>
            <a:off x="1025125" y="883894"/>
            <a:ext cx="2003825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F578E47-CE46-413D-96FA-213BE08869EF}"/>
              </a:ext>
            </a:extLst>
          </p:cNvPr>
          <p:cNvGrpSpPr/>
          <p:nvPr/>
        </p:nvGrpSpPr>
        <p:grpSpPr>
          <a:xfrm>
            <a:off x="590550" y="440696"/>
            <a:ext cx="2790826" cy="488917"/>
            <a:chOff x="590550" y="440696"/>
            <a:chExt cx="2790826" cy="488917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86960E01-D551-4101-B620-F65A517DB187}"/>
                </a:ext>
              </a:extLst>
            </p:cNvPr>
            <p:cNvSpPr/>
            <p:nvPr/>
          </p:nvSpPr>
          <p:spPr>
            <a:xfrm>
              <a:off x="1025125" y="883894"/>
              <a:ext cx="2003825" cy="45719"/>
            </a:xfrm>
            <a:prstGeom prst="rect">
              <a:avLst/>
            </a:prstGeom>
            <a:solidFill>
              <a:srgbClr val="072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텍스트 개체 틀 33">
              <a:extLst>
                <a:ext uri="{FF2B5EF4-FFF2-40B4-BE49-F238E27FC236}">
                  <a16:creationId xmlns:a16="http://schemas.microsoft.com/office/drawing/2014/main" id="{8F31FDAF-1A1A-4226-B0D3-3C5568D6E7B6}"/>
                </a:ext>
              </a:extLst>
            </p:cNvPr>
            <p:cNvSpPr txBox="1">
              <a:spLocks/>
            </p:cNvSpPr>
            <p:nvPr/>
          </p:nvSpPr>
          <p:spPr>
            <a:xfrm>
              <a:off x="590550" y="440696"/>
              <a:ext cx="2790826" cy="44319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dirty="0">
                  <a:latin typeface="넥슨Lv2고딕 Bold" panose="00000800000000000000" pitchFamily="2" charset="-127"/>
                  <a:ea typeface="넥슨Lv2고딕 Bold" panose="00000800000000000000" pitchFamily="2" charset="-127"/>
                </a:rPr>
                <a:t>2.</a:t>
              </a:r>
              <a:r>
                <a:rPr lang="ko-KR" altLang="en-US" dirty="0">
                  <a:latin typeface="넥슨Lv2고딕 Bold" panose="00000800000000000000" pitchFamily="2" charset="-127"/>
                  <a:ea typeface="넥슨Lv2고딕 Bold" panose="00000800000000000000" pitchFamily="2" charset="-127"/>
                </a:rPr>
                <a:t> 서비스 제안</a:t>
              </a:r>
              <a:endPara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6D941ED-BAD0-43E1-B9A5-D29BEA084EB4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FC90A63-1AEE-4BE4-844C-6B671B1B352D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9F45573-403E-4FCD-98EF-1E2CF2A8C828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62A174D-07A7-4A97-8281-B30334317D0C}"/>
              </a:ext>
            </a:extLst>
          </p:cNvPr>
          <p:cNvGrpSpPr/>
          <p:nvPr/>
        </p:nvGrpSpPr>
        <p:grpSpPr>
          <a:xfrm>
            <a:off x="9192422" y="2524285"/>
            <a:ext cx="2640406" cy="3131816"/>
            <a:chOff x="8055637" y="2123529"/>
            <a:chExt cx="2688564" cy="3902465"/>
          </a:xfrm>
          <a:solidFill>
            <a:srgbClr val="F4F4F4"/>
          </a:solidFill>
        </p:grpSpPr>
        <p:sp>
          <p:nvSpPr>
            <p:cNvPr id="33" name="타원 2">
              <a:extLst>
                <a:ext uri="{FF2B5EF4-FFF2-40B4-BE49-F238E27FC236}">
                  <a16:creationId xmlns:a16="http://schemas.microsoft.com/office/drawing/2014/main" id="{7C5D576E-E61E-4705-939A-52623CE274B3}"/>
                </a:ext>
              </a:extLst>
            </p:cNvPr>
            <p:cNvSpPr/>
            <p:nvPr/>
          </p:nvSpPr>
          <p:spPr>
            <a:xfrm>
              <a:off x="8055637" y="2123529"/>
              <a:ext cx="2688564" cy="3902465"/>
            </a:xfrm>
            <a:prstGeom prst="rect">
              <a:avLst/>
            </a:prstGeom>
            <a:grpFill/>
            <a:ln w="28575">
              <a:noFill/>
            </a:ln>
            <a:effectLst>
              <a:innerShdw blurRad="114300">
                <a:prstClr val="black">
                  <a:alpha val="1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1073E9-6FC6-4AF9-B2D1-FFD52603CC59}"/>
                </a:ext>
              </a:extLst>
            </p:cNvPr>
            <p:cNvSpPr txBox="1"/>
            <p:nvPr/>
          </p:nvSpPr>
          <p:spPr>
            <a:xfrm>
              <a:off x="8175070" y="2498007"/>
              <a:ext cx="2416730" cy="369332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ko-KR" altLang="en-US" sz="2000" dirty="0" err="1">
                  <a:solidFill>
                    <a:srgbClr val="072A47"/>
                  </a:solidFill>
                  <a:latin typeface="나눔고딕 ExtraBold"/>
                  <a:ea typeface="나눔고딕 ExtraBold"/>
                </a:rPr>
                <a:t>학생개별</a:t>
              </a:r>
              <a:r>
                <a:rPr lang="ko-KR" altLang="en-US" sz="2000" dirty="0">
                  <a:solidFill>
                    <a:srgbClr val="072A47"/>
                  </a:solidFill>
                  <a:latin typeface="나눔고딕 ExtraBold"/>
                  <a:ea typeface="나눔고딕 ExtraBold"/>
                </a:rPr>
                <a:t> 리포트 발송</a:t>
              </a:r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  <a:p>
              <a:pPr lvl="0" algn="ctr"/>
              <a:endParaRPr lang="en-US" altLang="ko-KR" sz="4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9A66C46D-F082-4C3F-B735-07FCBABC4ED3}"/>
              </a:ext>
            </a:extLst>
          </p:cNvPr>
          <p:cNvSpPr/>
          <p:nvPr/>
        </p:nvSpPr>
        <p:spPr>
          <a:xfrm>
            <a:off x="9361600" y="3375562"/>
            <a:ext cx="2465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각 서비스의 진행현황 및 결과를</a:t>
            </a: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 </a:t>
            </a: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카카오톡과 메일로 담당 선생님</a:t>
            </a:r>
            <a:r>
              <a:rPr lang="en-US" altLang="ko-KR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, </a:t>
            </a:r>
            <a:r>
              <a:rPr lang="ko-KR" altLang="en-US" sz="1400" dirty="0">
                <a:latin typeface="넥슨Lv2고딕 Light" panose="00000300000000000000" pitchFamily="2" charset="-127"/>
                <a:ea typeface="넥슨Lv2고딕 Light" panose="00000300000000000000" pitchFamily="2" charset="-127"/>
              </a:rPr>
              <a:t>학부모에게 발송</a:t>
            </a:r>
            <a:endParaRPr lang="en-US" altLang="ko-KR" sz="14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  <a:p>
            <a:endParaRPr lang="ko-KR" altLang="en-US" sz="1600" dirty="0">
              <a:latin typeface="넥슨Lv2고딕 Light" panose="00000300000000000000" pitchFamily="2" charset="-127"/>
              <a:ea typeface="넥슨Lv2고딕 Light" panose="00000300000000000000" pitchFamily="2" charset="-127"/>
            </a:endParaRPr>
          </a:p>
        </p:txBody>
      </p:sp>
      <p:pic>
        <p:nvPicPr>
          <p:cNvPr id="36" name="그래픽 35">
            <a:extLst>
              <a:ext uri="{FF2B5EF4-FFF2-40B4-BE49-F238E27FC236}">
                <a16:creationId xmlns:a16="http://schemas.microsoft.com/office/drawing/2014/main" id="{1D13395A-CE3C-4DC3-BF60-30DBBE682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27094E6-2261-4085-9382-DE2FB3293B7D}"/>
              </a:ext>
            </a:extLst>
          </p:cNvPr>
          <p:cNvSpPr txBox="1"/>
          <p:nvPr/>
        </p:nvSpPr>
        <p:spPr>
          <a:xfrm>
            <a:off x="4092700" y="5851272"/>
            <a:ext cx="6096000" cy="553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baseline="-250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실질적인 기능을 바탕으로 미리 체험해볼 수 있도록 한다</a:t>
            </a:r>
            <a:endParaRPr lang="en-US" altLang="ko-KR" sz="1600" b="1" baseline="-25000" dirty="0">
              <a:latin typeface="넥슨Lv2고딕 Medium" panose="00000600000000000000" pitchFamily="2" charset="-127"/>
              <a:ea typeface="넥슨Lv2고딕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baseline="-250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현 기능을 체험판으로 배포하여 기능의 피드백 및 잠재고객의 학습을 돕는다</a:t>
            </a:r>
            <a:endParaRPr lang="en-US" altLang="ko-KR" sz="1600" b="1" baseline="-25000" dirty="0">
              <a:latin typeface="넥슨Lv2고딕 Medium" panose="00000600000000000000" pitchFamily="2" charset="-127"/>
              <a:ea typeface="넥슨Lv2고딕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869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76B7AF37-C539-4EB1-A477-2BA464C80299}"/>
              </a:ext>
            </a:extLst>
          </p:cNvPr>
          <p:cNvSpPr/>
          <p:nvPr/>
        </p:nvSpPr>
        <p:spPr>
          <a:xfrm>
            <a:off x="1025126" y="883894"/>
            <a:ext cx="1750732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CB97C9E-E0AE-4D6B-A1FA-8C9E8B562669}"/>
              </a:ext>
            </a:extLst>
          </p:cNvPr>
          <p:cNvGrpSpPr/>
          <p:nvPr/>
        </p:nvGrpSpPr>
        <p:grpSpPr>
          <a:xfrm>
            <a:off x="590549" y="440696"/>
            <a:ext cx="3000375" cy="488917"/>
            <a:chOff x="590549" y="440696"/>
            <a:chExt cx="3000375" cy="48891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4536F36-9C85-4532-A718-7BEDFCECC40F}"/>
                </a:ext>
              </a:extLst>
            </p:cNvPr>
            <p:cNvSpPr/>
            <p:nvPr/>
          </p:nvSpPr>
          <p:spPr>
            <a:xfrm>
              <a:off x="1025125" y="883894"/>
              <a:ext cx="2007907" cy="45719"/>
            </a:xfrm>
            <a:prstGeom prst="rect">
              <a:avLst/>
            </a:prstGeom>
            <a:solidFill>
              <a:srgbClr val="072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텍스트 개체 틀 33">
              <a:extLst>
                <a:ext uri="{FF2B5EF4-FFF2-40B4-BE49-F238E27FC236}">
                  <a16:creationId xmlns:a16="http://schemas.microsoft.com/office/drawing/2014/main" id="{BFBD0E07-5000-455B-B44B-AD474765DC53}"/>
                </a:ext>
              </a:extLst>
            </p:cNvPr>
            <p:cNvSpPr txBox="1">
              <a:spLocks/>
            </p:cNvSpPr>
            <p:nvPr/>
          </p:nvSpPr>
          <p:spPr>
            <a:xfrm>
              <a:off x="590549" y="440696"/>
              <a:ext cx="3000375" cy="44319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dirty="0">
                  <a:latin typeface="넥슨Lv2고딕 Bold" panose="00000800000000000000" pitchFamily="2" charset="-127"/>
                  <a:ea typeface="넥슨Lv2고딕 Bold" panose="00000800000000000000" pitchFamily="2" charset="-127"/>
                </a:rPr>
                <a:t>3.</a:t>
              </a:r>
              <a:r>
                <a:rPr lang="ko-KR" altLang="en-US" dirty="0">
                  <a:latin typeface="넥슨Lv2고딕 Bold" panose="00000800000000000000" pitchFamily="2" charset="-127"/>
                  <a:ea typeface="넥슨Lv2고딕 Bold" panose="00000800000000000000" pitchFamily="2" charset="-127"/>
                </a:rPr>
                <a:t> 서비스 기능</a:t>
              </a:r>
              <a:endPara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870970F-81E7-48B6-81F6-C79C6DB5E2F5}"/>
              </a:ext>
            </a:extLst>
          </p:cNvPr>
          <p:cNvSpPr txBox="1"/>
          <p:nvPr/>
        </p:nvSpPr>
        <p:spPr>
          <a:xfrm>
            <a:off x="2652050" y="4721509"/>
            <a:ext cx="51362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은행계좌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메뉴 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: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계좌개설을 통한 이체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,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송금 체험 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(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친구와의 공유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60B421-D0F4-4BA5-9298-BD0F1F1D2AF6}"/>
              </a:ext>
            </a:extLst>
          </p:cNvPr>
          <p:cNvSpPr txBox="1"/>
          <p:nvPr/>
        </p:nvSpPr>
        <p:spPr>
          <a:xfrm>
            <a:off x="2652050" y="5126543"/>
            <a:ext cx="55275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주식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메뉴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: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계좌 개설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,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조회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,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체험 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(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모의투자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B5F8D3-BCEF-4101-B5D4-96409ED23568}"/>
              </a:ext>
            </a:extLst>
          </p:cNvPr>
          <p:cNvSpPr txBox="1"/>
          <p:nvPr/>
        </p:nvSpPr>
        <p:spPr>
          <a:xfrm>
            <a:off x="2652050" y="5531577"/>
            <a:ext cx="51362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친구순위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메뉴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: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주식 투자게임을 통한 친구와의 랭킹 비교</a:t>
            </a:r>
            <a:endParaRPr lang="en-US" altLang="ko-KR" sz="1200" dirty="0">
              <a:latin typeface="넥슨Lv2고딕 Medium" panose="00000600000000000000" pitchFamily="2" charset="-127"/>
              <a:ea typeface="넥슨Lv2고딕 Medium" panose="00000600000000000000" pitchFamily="2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0B340-4F35-4CA4-954C-5D5FCDBF3381}"/>
              </a:ext>
            </a:extLst>
          </p:cNvPr>
          <p:cNvSpPr txBox="1"/>
          <p:nvPr/>
        </p:nvSpPr>
        <p:spPr>
          <a:xfrm>
            <a:off x="2652049" y="5950027"/>
            <a:ext cx="6824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하나티비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: </a:t>
            </a:r>
            <a:r>
              <a:rPr lang="ko-KR" altLang="en-US" sz="1200" dirty="0" err="1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하나티비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유투브 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(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유투브 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API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를 통해 영상을 페이지에 </a:t>
            </a:r>
            <a:r>
              <a:rPr lang="ko-KR" altLang="en-US" sz="1200" dirty="0" err="1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띄워줌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)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금융교육영상 시청</a:t>
            </a:r>
            <a:endParaRPr lang="en-US" altLang="ko-KR" sz="1200" dirty="0">
              <a:latin typeface="넥슨Lv2고딕 Medium" panose="00000600000000000000" pitchFamily="2" charset="-127"/>
              <a:ea typeface="넥슨Lv2고딕 Medium" panose="00000600000000000000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8A225D-7C88-4BC8-BC42-F7DF93AAD24D}"/>
              </a:ext>
            </a:extLst>
          </p:cNvPr>
          <p:cNvSpPr txBox="1"/>
          <p:nvPr/>
        </p:nvSpPr>
        <p:spPr>
          <a:xfrm>
            <a:off x="2652049" y="6297752"/>
            <a:ext cx="6824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머니뉴스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</a:t>
            </a:r>
            <a:r>
              <a:rPr lang="en-US" altLang="ko-KR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: </a:t>
            </a:r>
            <a:r>
              <a:rPr lang="ko-KR" altLang="en-US" sz="12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한국은행 및 타 사이트의 경제 카드뉴스를 크롤링하여 콘텐츠 제공</a:t>
            </a:r>
            <a:endParaRPr lang="en-US" altLang="ko-KR" sz="1200" dirty="0">
              <a:latin typeface="넥슨Lv2고딕 Medium" panose="00000600000000000000" pitchFamily="2" charset="-127"/>
              <a:ea typeface="넥슨Lv2고딕 Medium" panose="000006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286FA6-2FE2-4574-B4D6-6D947D7FAFD4}"/>
              </a:ext>
            </a:extLst>
          </p:cNvPr>
          <p:cNvSpPr txBox="1"/>
          <p:nvPr/>
        </p:nvSpPr>
        <p:spPr>
          <a:xfrm>
            <a:off x="1365170" y="1189459"/>
            <a:ext cx="4865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넥슨Lv2고딕 Medium" panose="00000600000000000000" pitchFamily="2" charset="-127"/>
                <a:ea typeface="넥슨Lv2고딕 Medium" panose="00000600000000000000" pitchFamily="2" charset="-127"/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‘2021 </a:t>
            </a:r>
            <a:r>
              <a:rPr lang="ko-KR" altLang="en-US" sz="1600" dirty="0" err="1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언텍트</a:t>
            </a:r>
            <a:r>
              <a:rPr lang="ko-KR" altLang="en-US" sz="16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시대로 </a:t>
            </a:r>
            <a:r>
              <a:rPr lang="ko-KR" altLang="en-US" sz="1600" dirty="0" err="1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비대면교육의</a:t>
            </a:r>
            <a:r>
              <a:rPr lang="en-US" altLang="ko-KR" sz="16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 </a:t>
            </a:r>
            <a:r>
              <a:rPr lang="ko-KR" altLang="en-US" sz="1600" dirty="0">
                <a:latin typeface="넥슨Lv2고딕 Medium" panose="00000600000000000000" pitchFamily="2" charset="-127"/>
                <a:ea typeface="넥슨Lv2고딕 Medium" panose="00000600000000000000" pitchFamily="2" charset="-127"/>
              </a:rPr>
              <a:t>일상화</a:t>
            </a:r>
            <a:r>
              <a:rPr lang="en-US" altLang="ko-KR" sz="1600" dirty="0"/>
              <a:t>’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B247147-26D4-4031-ACAF-A9EC7C6B0ED3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EAEBDC7-77B6-43E1-9707-20C76490BB97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B010DE7-05D6-4D65-B5EA-5B8DCD7BF7FB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1" name="그래픽 30">
            <a:extLst>
              <a:ext uri="{FF2B5EF4-FFF2-40B4-BE49-F238E27FC236}">
                <a16:creationId xmlns:a16="http://schemas.microsoft.com/office/drawing/2014/main" id="{97CE46F1-38CA-421E-B397-08BA972FE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C32B8AE-5F03-4A31-B530-37EF7F94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049" y="1714500"/>
            <a:ext cx="6436333" cy="2807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BFA1E8CC-F797-4F47-9798-1E6C8EB5DC41}"/>
              </a:ext>
            </a:extLst>
          </p:cNvPr>
          <p:cNvSpPr/>
          <p:nvPr/>
        </p:nvSpPr>
        <p:spPr>
          <a:xfrm>
            <a:off x="3570142" y="1735944"/>
            <a:ext cx="2505076" cy="2720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30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33">
            <a:extLst>
              <a:ext uri="{FF2B5EF4-FFF2-40B4-BE49-F238E27FC236}">
                <a16:creationId xmlns:a16="http://schemas.microsoft.com/office/drawing/2014/main" id="{BFBD0E07-5000-455B-B44B-AD474765DC53}"/>
              </a:ext>
            </a:extLst>
          </p:cNvPr>
          <p:cNvSpPr txBox="1">
            <a:spLocks/>
          </p:cNvSpPr>
          <p:nvPr/>
        </p:nvSpPr>
        <p:spPr>
          <a:xfrm>
            <a:off x="590549" y="440696"/>
            <a:ext cx="3000375" cy="44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4.</a:t>
            </a:r>
            <a:r>
              <a:rPr lang="ko-KR" altLang="en-US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 주요기능</a:t>
            </a:r>
            <a:endParaRPr lang="en-US" altLang="ko-KR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E3743-1075-4C7A-9995-B0D2A6C65E3F}"/>
              </a:ext>
            </a:extLst>
          </p:cNvPr>
          <p:cNvSpPr txBox="1"/>
          <p:nvPr/>
        </p:nvSpPr>
        <p:spPr>
          <a:xfrm>
            <a:off x="7734018" y="2524522"/>
            <a:ext cx="4323303" cy="212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예시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본인인증 및 </a:t>
            </a:r>
            <a:r>
              <a:rPr lang="ko-KR" altLang="en-US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개좌개설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개설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이체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목록조회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친구추가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이체 확인 시 포인트 증가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카카오톡 알림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0374D09-022E-46B9-80BB-F797D1CEA4D8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28AEA10-C604-401F-923D-7EA956C1156D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6451264-7DC9-4069-AC8B-03D2894CE483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8" name="Picture 4" descr="비대면계좌개설 | 한화투자증권">
            <a:extLst>
              <a:ext uri="{FF2B5EF4-FFF2-40B4-BE49-F238E27FC236}">
                <a16:creationId xmlns:a16="http://schemas.microsoft.com/office/drawing/2014/main" id="{2BF06F1D-0012-4C47-9931-8E65863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6" y="1916150"/>
            <a:ext cx="3780096" cy="33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비대면 계좌개설 &amp;gt; 비대면/지점/은행계좌개설 &amp;gt; 고객센터 &amp;gt; 삼성증권 SAMSUNGPOP [NB1]">
            <a:extLst>
              <a:ext uri="{FF2B5EF4-FFF2-40B4-BE49-F238E27FC236}">
                <a16:creationId xmlns:a16="http://schemas.microsoft.com/office/drawing/2014/main" id="{169232B4-D03B-4D97-A99C-A30E99B8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79" y="2110862"/>
            <a:ext cx="2877207" cy="316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텍스트 개체 틀 4">
            <a:extLst>
              <a:ext uri="{FF2B5EF4-FFF2-40B4-BE49-F238E27FC236}">
                <a16:creationId xmlns:a16="http://schemas.microsoft.com/office/drawing/2014/main" id="{1E946AC9-FB5C-4280-A04D-4B4E96633ECF}"/>
              </a:ext>
            </a:extLst>
          </p:cNvPr>
          <p:cNvSpPr txBox="1">
            <a:spLocks/>
          </p:cNvSpPr>
          <p:nvPr/>
        </p:nvSpPr>
        <p:spPr>
          <a:xfrm>
            <a:off x="969581" y="1091440"/>
            <a:ext cx="3399798" cy="351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예시 </a:t>
            </a:r>
            <a:r>
              <a:rPr lang="en-US" altLang="ko-KR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1) </a:t>
            </a: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계좌</a:t>
            </a:r>
            <a:endParaRPr lang="en-US" altLang="ko-KR" sz="2400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26774F0F-4762-4584-A1DA-D8102E218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7CDDA586-560A-48E4-B053-0523F5FF8BB2}"/>
              </a:ext>
            </a:extLst>
          </p:cNvPr>
          <p:cNvSpPr/>
          <p:nvPr/>
        </p:nvSpPr>
        <p:spPr>
          <a:xfrm>
            <a:off x="1025125" y="883894"/>
            <a:ext cx="1657115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5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7E3743-1075-4C7A-9995-B0D2A6C65E3F}"/>
              </a:ext>
            </a:extLst>
          </p:cNvPr>
          <p:cNvSpPr txBox="1"/>
          <p:nvPr/>
        </p:nvSpPr>
        <p:spPr>
          <a:xfrm>
            <a:off x="7822622" y="2046057"/>
            <a:ext cx="4457982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예시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KB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국민은행 경제교실 퀴즈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총 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14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문제로 구성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정답표시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오답일 시 해설 제공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마지막 문제 풀이 후 리포트 보내기 버튼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카카오톡 공유하기 버튼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0374D09-022E-46B9-80BB-F797D1CEA4D8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28AEA10-C604-401F-923D-7EA956C1156D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6451264-7DC9-4069-AC8B-03D2894CE483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36775CF6-4EC3-4F86-B4EE-0B2F7B5E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26" y="1737503"/>
            <a:ext cx="6542315" cy="4236603"/>
          </a:xfrm>
          <a:prstGeom prst="rect">
            <a:avLst/>
          </a:prstGeom>
        </p:spPr>
      </p:pic>
      <p:sp>
        <p:nvSpPr>
          <p:cNvPr id="9" name="텍스트 개체 틀 4">
            <a:extLst>
              <a:ext uri="{FF2B5EF4-FFF2-40B4-BE49-F238E27FC236}">
                <a16:creationId xmlns:a16="http://schemas.microsoft.com/office/drawing/2014/main" id="{1AAC34DB-553E-4FD8-8475-107F06F9A419}"/>
              </a:ext>
            </a:extLst>
          </p:cNvPr>
          <p:cNvSpPr txBox="1">
            <a:spLocks/>
          </p:cNvSpPr>
          <p:nvPr/>
        </p:nvSpPr>
        <p:spPr>
          <a:xfrm>
            <a:off x="896485" y="1157885"/>
            <a:ext cx="3399798" cy="351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예시 </a:t>
            </a:r>
            <a:r>
              <a:rPr lang="en-US" altLang="ko-KR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2) </a:t>
            </a: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퀴즈</a:t>
            </a:r>
            <a:endParaRPr lang="en-US" altLang="ko-KR" sz="2400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pic>
        <p:nvPicPr>
          <p:cNvPr id="10" name="그래픽 9">
            <a:extLst>
              <a:ext uri="{FF2B5EF4-FFF2-40B4-BE49-F238E27FC236}">
                <a16:creationId xmlns:a16="http://schemas.microsoft.com/office/drawing/2014/main" id="{0D4CE1A2-6EA2-41C4-A36D-098091A6B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  <p:sp>
        <p:nvSpPr>
          <p:cNvPr id="11" name="텍스트 개체 틀 33">
            <a:extLst>
              <a:ext uri="{FF2B5EF4-FFF2-40B4-BE49-F238E27FC236}">
                <a16:creationId xmlns:a16="http://schemas.microsoft.com/office/drawing/2014/main" id="{4C26A190-BE12-4451-9905-282F49456333}"/>
              </a:ext>
            </a:extLst>
          </p:cNvPr>
          <p:cNvSpPr txBox="1">
            <a:spLocks/>
          </p:cNvSpPr>
          <p:nvPr/>
        </p:nvSpPr>
        <p:spPr>
          <a:xfrm>
            <a:off x="590549" y="440696"/>
            <a:ext cx="3000375" cy="44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4.</a:t>
            </a:r>
            <a:r>
              <a:rPr lang="ko-KR" altLang="en-US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 주요기능</a:t>
            </a:r>
            <a:endParaRPr lang="en-US" altLang="ko-KR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F88DC03-3CC4-4A41-B069-FFCC01CC56D6}"/>
              </a:ext>
            </a:extLst>
          </p:cNvPr>
          <p:cNvSpPr/>
          <p:nvPr/>
        </p:nvSpPr>
        <p:spPr>
          <a:xfrm>
            <a:off x="1025125" y="883894"/>
            <a:ext cx="1657115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475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7E3743-1075-4C7A-9995-B0D2A6C65E3F}"/>
              </a:ext>
            </a:extLst>
          </p:cNvPr>
          <p:cNvSpPr txBox="1"/>
          <p:nvPr/>
        </p:nvSpPr>
        <p:spPr>
          <a:xfrm>
            <a:off x="6655980" y="1897201"/>
            <a:ext cx="6542314" cy="211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예시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한국거래소 모의증권 투자게임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전체종목에서 원하는 종목을 선택하여 사고 팔 수 있음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내가 가지고 있는 종목들과 잔고를 확인할 수 있음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번과 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번 창만 구현하고자 함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CD76CD-A379-4D8E-9925-527B990C8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6814"/>
          <a:stretch/>
        </p:blipFill>
        <p:spPr bwMode="auto">
          <a:xfrm>
            <a:off x="754911" y="1113360"/>
            <a:ext cx="5901069" cy="534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BD11705-88DC-4A97-BF86-C1E3C682DB80}"/>
              </a:ext>
            </a:extLst>
          </p:cNvPr>
          <p:cNvSpPr/>
          <p:nvPr/>
        </p:nvSpPr>
        <p:spPr>
          <a:xfrm>
            <a:off x="754911" y="1113360"/>
            <a:ext cx="1967024" cy="404024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222F165-0D04-415C-86B4-AA8E5FF08E79}"/>
              </a:ext>
            </a:extLst>
          </p:cNvPr>
          <p:cNvSpPr/>
          <p:nvPr/>
        </p:nvSpPr>
        <p:spPr>
          <a:xfrm>
            <a:off x="2721935" y="4564888"/>
            <a:ext cx="3774558" cy="167642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9D730B9-3C7E-403B-B895-FAB983146D15}"/>
              </a:ext>
            </a:extLst>
          </p:cNvPr>
          <p:cNvGrpSpPr/>
          <p:nvPr/>
        </p:nvGrpSpPr>
        <p:grpSpPr>
          <a:xfrm>
            <a:off x="560550" y="1013332"/>
            <a:ext cx="388720" cy="200055"/>
            <a:chOff x="4727047" y="5307508"/>
            <a:chExt cx="388720" cy="200055"/>
          </a:xfrm>
        </p:grpSpPr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28052639-45D7-4D38-B706-87CDB51E352A}"/>
                </a:ext>
              </a:extLst>
            </p:cNvPr>
            <p:cNvSpPr/>
            <p:nvPr/>
          </p:nvSpPr>
          <p:spPr>
            <a:xfrm>
              <a:off x="4831407" y="531753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50800">
                <a:srgbClr val="FF0000">
                  <a:alpha val="3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DA3327EF-CC29-4DEF-92E0-6DCAD6ABA283}"/>
                </a:ext>
              </a:extLst>
            </p:cNvPr>
            <p:cNvSpPr txBox="1"/>
            <p:nvPr/>
          </p:nvSpPr>
          <p:spPr>
            <a:xfrm>
              <a:off x="4727047" y="5307508"/>
              <a:ext cx="3887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7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C38333D-C6E5-4FFF-9D0C-7E8A8DA526A3}"/>
              </a:ext>
            </a:extLst>
          </p:cNvPr>
          <p:cNvGrpSpPr/>
          <p:nvPr/>
        </p:nvGrpSpPr>
        <p:grpSpPr>
          <a:xfrm>
            <a:off x="2617576" y="4464860"/>
            <a:ext cx="388720" cy="200055"/>
            <a:chOff x="4727047" y="5307508"/>
            <a:chExt cx="388720" cy="200055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0862D44F-9372-4456-8F1B-1AB283281094}"/>
                </a:ext>
              </a:extLst>
            </p:cNvPr>
            <p:cNvSpPr/>
            <p:nvPr/>
          </p:nvSpPr>
          <p:spPr>
            <a:xfrm>
              <a:off x="4831407" y="531753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50800">
                <a:srgbClr val="FF0000">
                  <a:alpha val="30000"/>
                </a:srgb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1" hangingPunct="1">
                <a:defRPr sz="140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90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F285935A-C239-4A56-92C5-AFF4FAE5AD75}"/>
                </a:ext>
              </a:extLst>
            </p:cNvPr>
            <p:cNvSpPr txBox="1"/>
            <p:nvPr/>
          </p:nvSpPr>
          <p:spPr>
            <a:xfrm>
              <a:off x="4727047" y="5307508"/>
              <a:ext cx="3887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1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7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7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0374D09-022E-46B9-80BB-F797D1CEA4D8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28AEA10-C604-401F-923D-7EA956C1156D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26451264-7DC9-4069-AC8B-03D2894CE483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텍스트 개체 틀 4">
            <a:extLst>
              <a:ext uri="{FF2B5EF4-FFF2-40B4-BE49-F238E27FC236}">
                <a16:creationId xmlns:a16="http://schemas.microsoft.com/office/drawing/2014/main" id="{AFE0D97E-4DBD-4D60-A9A2-F5013BCA33F6}"/>
              </a:ext>
            </a:extLst>
          </p:cNvPr>
          <p:cNvSpPr txBox="1">
            <a:spLocks/>
          </p:cNvSpPr>
          <p:nvPr/>
        </p:nvSpPr>
        <p:spPr>
          <a:xfrm>
            <a:off x="6745981" y="1329608"/>
            <a:ext cx="3399798" cy="3513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예시 </a:t>
            </a:r>
            <a:r>
              <a:rPr lang="en-US" altLang="ko-KR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3) </a:t>
            </a:r>
            <a:r>
              <a:rPr lang="ko-KR" altLang="en-US" sz="2400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주식체험</a:t>
            </a:r>
            <a:endParaRPr lang="en-US" altLang="ko-KR" sz="2400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81D0B2C2-D2BC-4698-8B51-9296A7996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  <p:sp>
        <p:nvSpPr>
          <p:cNvPr id="30" name="텍스트 개체 틀 33">
            <a:extLst>
              <a:ext uri="{FF2B5EF4-FFF2-40B4-BE49-F238E27FC236}">
                <a16:creationId xmlns:a16="http://schemas.microsoft.com/office/drawing/2014/main" id="{3F477A0C-4B73-479F-8D6D-45D7249A9446}"/>
              </a:ext>
            </a:extLst>
          </p:cNvPr>
          <p:cNvSpPr txBox="1">
            <a:spLocks/>
          </p:cNvSpPr>
          <p:nvPr/>
        </p:nvSpPr>
        <p:spPr>
          <a:xfrm>
            <a:off x="590549" y="440696"/>
            <a:ext cx="3000375" cy="44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4.</a:t>
            </a:r>
            <a:r>
              <a:rPr lang="ko-KR" altLang="en-US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 주요기능</a:t>
            </a:r>
            <a:endParaRPr lang="en-US" altLang="ko-KR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2F3EE04-78C5-4DE9-BCE0-EB8856518484}"/>
              </a:ext>
            </a:extLst>
          </p:cNvPr>
          <p:cNvSpPr/>
          <p:nvPr/>
        </p:nvSpPr>
        <p:spPr>
          <a:xfrm>
            <a:off x="1025125" y="883894"/>
            <a:ext cx="1657115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747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33">
            <a:extLst>
              <a:ext uri="{FF2B5EF4-FFF2-40B4-BE49-F238E27FC236}">
                <a16:creationId xmlns:a16="http://schemas.microsoft.com/office/drawing/2014/main" id="{BFBD0E07-5000-455B-B44B-AD474765DC53}"/>
              </a:ext>
            </a:extLst>
          </p:cNvPr>
          <p:cNvSpPr txBox="1">
            <a:spLocks/>
          </p:cNvSpPr>
          <p:nvPr/>
        </p:nvSpPr>
        <p:spPr>
          <a:xfrm>
            <a:off x="590549" y="440696"/>
            <a:ext cx="3000375" cy="443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5</a:t>
            </a:r>
            <a:r>
              <a:rPr lang="en-US" altLang="ko-KR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. </a:t>
            </a:r>
            <a:r>
              <a:rPr lang="ko-KR" altLang="en-US" dirty="0">
                <a:latin typeface="넥슨Lv2고딕 Bold" panose="00000800000000000000" pitchFamily="2" charset="-127"/>
                <a:ea typeface="넥슨Lv2고딕 Bold" panose="00000800000000000000" pitchFamily="2" charset="-127"/>
              </a:rPr>
              <a:t>서비스 강점</a:t>
            </a:r>
            <a:endParaRPr lang="en-US" altLang="ko-KR" dirty="0">
              <a:latin typeface="넥슨Lv2고딕 Bold" panose="00000800000000000000" pitchFamily="2" charset="-127"/>
              <a:ea typeface="넥슨Lv2고딕 Bold" panose="00000800000000000000" pitchFamily="2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E57E66F-3906-478B-A54E-A78E71D507D7}"/>
              </a:ext>
            </a:extLst>
          </p:cNvPr>
          <p:cNvSpPr/>
          <p:nvPr/>
        </p:nvSpPr>
        <p:spPr>
          <a:xfrm>
            <a:off x="1025126" y="883894"/>
            <a:ext cx="1750732" cy="45719"/>
          </a:xfrm>
          <a:prstGeom prst="rect">
            <a:avLst/>
          </a:prstGeom>
          <a:solidFill>
            <a:srgbClr val="072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69EC700D-A351-4459-8F7C-D036E96E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606063"/>
            <a:ext cx="10198100" cy="4591679"/>
          </a:xfrm>
          <a:solidFill>
            <a:srgbClr val="DDDDDD">
              <a:alpha val="37000"/>
            </a:srgbClr>
          </a:solidFill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청소년의 미래 경제 활동 촉진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스마트폰의 일상화로 매체 및 소프트웨어를 접하는 시기가 </a:t>
            </a:r>
            <a:r>
              <a:rPr lang="ko-KR" altLang="en-US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빨라짐에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따라 보급가능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– 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잠재고객 확장</a:t>
            </a:r>
            <a:endParaRPr lang="en-US" altLang="ko-KR" sz="18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확장성 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앱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‘</a:t>
            </a:r>
            <a:r>
              <a:rPr lang="ko-KR" altLang="en-US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아이부자앱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과의 연동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iot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smart tv 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으로 확장 가능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실제 계좌 개설 및 경제활동시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포인트 부여 및 혜택을 제공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 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예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 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어린이통장 </a:t>
            </a:r>
            <a:r>
              <a:rPr lang="ko-KR" altLang="en-US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개설시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가산점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?!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가상세계 및 </a:t>
            </a:r>
            <a:r>
              <a:rPr lang="ko-KR" altLang="en-US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비대면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교육에 있어 활용이 가능함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미리 </a:t>
            </a:r>
            <a:r>
              <a:rPr lang="ko-KR" altLang="en-US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체험함으로서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은행으로의 진입장벽이 낮아짐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하나은행 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교 및 교육프로그램 과정에서 활용가능 </a:t>
            </a:r>
            <a:endParaRPr lang="en-US" altLang="ko-KR" sz="18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모든 체험 완료 후 동영상 </a:t>
            </a:r>
            <a:r>
              <a:rPr lang="ko-KR" altLang="en-US" sz="18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보러가기를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통해 하나은행 사이트로 연결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(</a:t>
            </a:r>
            <a:r>
              <a:rPr lang="ko-KR" altLang="en-US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유입</a:t>
            </a:r>
            <a:r>
              <a:rPr lang="en-US" altLang="ko-KR" sz="1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18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CCC5C1A-05FA-4A73-8B94-6BBE3939D70E}"/>
              </a:ext>
            </a:extLst>
          </p:cNvPr>
          <p:cNvGrpSpPr/>
          <p:nvPr/>
        </p:nvGrpSpPr>
        <p:grpSpPr>
          <a:xfrm>
            <a:off x="0" y="0"/>
            <a:ext cx="333375" cy="6858000"/>
            <a:chOff x="0" y="0"/>
            <a:chExt cx="333375" cy="685800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E3ADA92-B784-4A6C-A8F1-5D6FC1E16427}"/>
                </a:ext>
              </a:extLst>
            </p:cNvPr>
            <p:cNvSpPr/>
            <p:nvPr/>
          </p:nvSpPr>
          <p:spPr>
            <a:xfrm>
              <a:off x="0" y="0"/>
              <a:ext cx="333375" cy="34290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7756FDE-E6DE-4249-9E25-F7968A457FDB}"/>
                </a:ext>
              </a:extLst>
            </p:cNvPr>
            <p:cNvSpPr/>
            <p:nvPr/>
          </p:nvSpPr>
          <p:spPr>
            <a:xfrm>
              <a:off x="0" y="945807"/>
              <a:ext cx="333374" cy="5912193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그래픽 18">
            <a:extLst>
              <a:ext uri="{FF2B5EF4-FFF2-40B4-BE49-F238E27FC236}">
                <a16:creationId xmlns:a16="http://schemas.microsoft.com/office/drawing/2014/main" id="{03088F38-A341-47A2-BAD8-87F8AAE8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5378" y="250196"/>
            <a:ext cx="18954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4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3C787F-D66A-4EA1-9167-34D276C7B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074" y="2178632"/>
            <a:ext cx="5715000" cy="1258436"/>
          </a:xfrm>
        </p:spPr>
        <p:txBody>
          <a:bodyPr/>
          <a:lstStyle/>
          <a:p>
            <a:r>
              <a:rPr lang="ko-KR" altLang="en-US" dirty="0">
                <a:latin typeface="넥슨Lv2고딕 OTF Bold" panose="00000800000000000000" pitchFamily="50" charset="-127"/>
                <a:ea typeface="넥슨Lv2고딕 OTF Bold" panose="00000800000000000000" pitchFamily="50" charset="-127"/>
              </a:rPr>
              <a:t>감사합니다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8F61EF5-2196-4E00-9D87-4643BA866207}"/>
              </a:ext>
            </a:extLst>
          </p:cNvPr>
          <p:cNvGrpSpPr/>
          <p:nvPr/>
        </p:nvGrpSpPr>
        <p:grpSpPr>
          <a:xfrm rot="10800000">
            <a:off x="-1" y="0"/>
            <a:ext cx="12398553" cy="6858000"/>
            <a:chOff x="-206552" y="-374166"/>
            <a:chExt cx="12398553" cy="7232166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A97E71A3-6680-4E46-A273-CBB297B4CA3D}"/>
                </a:ext>
              </a:extLst>
            </p:cNvPr>
            <p:cNvSpPr/>
            <p:nvPr/>
          </p:nvSpPr>
          <p:spPr>
            <a:xfrm>
              <a:off x="1" y="-374166"/>
              <a:ext cx="12192000" cy="647700"/>
            </a:xfrm>
            <a:prstGeom prst="rect">
              <a:avLst/>
            </a:prstGeom>
            <a:solidFill>
              <a:srgbClr val="0084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7E5E93B-A752-4616-89F9-02F54CE45CCD}"/>
                </a:ext>
              </a:extLst>
            </p:cNvPr>
            <p:cNvSpPr/>
            <p:nvPr/>
          </p:nvSpPr>
          <p:spPr>
            <a:xfrm>
              <a:off x="-8418" y="273534"/>
              <a:ext cx="619124" cy="2781300"/>
            </a:xfrm>
            <a:prstGeom prst="rect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3B55D8F-70A6-4FC4-A61B-34861598C7A7}"/>
                </a:ext>
              </a:extLst>
            </p:cNvPr>
            <p:cNvSpPr/>
            <p:nvPr/>
          </p:nvSpPr>
          <p:spPr>
            <a:xfrm>
              <a:off x="-10633" y="3054834"/>
              <a:ext cx="619125" cy="3803166"/>
            </a:xfrm>
            <a:prstGeom prst="rect">
              <a:avLst/>
            </a:prstGeom>
            <a:solidFill>
              <a:srgbClr val="D60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>
              <a:extLst>
                <a:ext uri="{FF2B5EF4-FFF2-40B4-BE49-F238E27FC236}">
                  <a16:creationId xmlns:a16="http://schemas.microsoft.com/office/drawing/2014/main" id="{1C58D68F-798F-48A3-A06F-41CA1358EE83}"/>
                </a:ext>
              </a:extLst>
            </p:cNvPr>
            <p:cNvSpPr/>
            <p:nvPr/>
          </p:nvSpPr>
          <p:spPr>
            <a:xfrm rot="19800560">
              <a:off x="-206552" y="2671204"/>
              <a:ext cx="681138" cy="599453"/>
            </a:xfrm>
            <a:prstGeom prst="triangle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이등변 삼각형 18">
              <a:extLst>
                <a:ext uri="{FF2B5EF4-FFF2-40B4-BE49-F238E27FC236}">
                  <a16:creationId xmlns:a16="http://schemas.microsoft.com/office/drawing/2014/main" id="{ED5FDE05-C60B-45D4-B37D-A491BA7F0EB9}"/>
                </a:ext>
              </a:extLst>
            </p:cNvPr>
            <p:cNvSpPr/>
            <p:nvPr/>
          </p:nvSpPr>
          <p:spPr>
            <a:xfrm rot="19800560">
              <a:off x="-195920" y="-124746"/>
              <a:ext cx="681138" cy="599453"/>
            </a:xfrm>
            <a:prstGeom prst="triangle">
              <a:avLst/>
            </a:prstGeom>
            <a:solidFill>
              <a:srgbClr val="C3C4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0" name="부제목 2">
            <a:extLst>
              <a:ext uri="{FF2B5EF4-FFF2-40B4-BE49-F238E27FC236}">
                <a16:creationId xmlns:a16="http://schemas.microsoft.com/office/drawing/2014/main" id="{7B11B5D1-DE24-452E-9541-8141F448AF98}"/>
              </a:ext>
            </a:extLst>
          </p:cNvPr>
          <p:cNvSpPr txBox="1">
            <a:spLocks/>
          </p:cNvSpPr>
          <p:nvPr/>
        </p:nvSpPr>
        <p:spPr>
          <a:xfrm>
            <a:off x="4012745" y="3760015"/>
            <a:ext cx="3461657" cy="101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최종프로젝트 </a:t>
            </a:r>
            <a:r>
              <a:rPr lang="ko-KR" altLang="en-US" sz="2000" dirty="0" err="1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주제구체화</a:t>
            </a:r>
            <a:endParaRPr lang="en-US" altLang="ko-KR" sz="2000" dirty="0">
              <a:latin typeface="넥슨Lv2고딕 OTF Light" panose="00000300000000000000" pitchFamily="50" charset="-127"/>
              <a:ea typeface="넥슨Lv2고딕 OTF Light" panose="00000300000000000000" pitchFamily="50" charset="-127"/>
            </a:endParaRPr>
          </a:p>
          <a:p>
            <a:r>
              <a:rPr lang="ko-KR" altLang="en-US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데이터분석과</a:t>
            </a:r>
            <a:r>
              <a:rPr lang="en-US" altLang="ko-KR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_</a:t>
            </a:r>
            <a:r>
              <a:rPr lang="ko-KR" altLang="en-US" sz="2000" dirty="0">
                <a:latin typeface="넥슨Lv2고딕 OTF Light" panose="00000300000000000000" pitchFamily="50" charset="-127"/>
                <a:ea typeface="넥슨Lv2고딕 OTF Light" panose="00000300000000000000" pitchFamily="50" charset="-127"/>
              </a:rPr>
              <a:t>한주희</a:t>
            </a:r>
          </a:p>
        </p:txBody>
      </p:sp>
      <p:pic>
        <p:nvPicPr>
          <p:cNvPr id="21" name="그래픽 20">
            <a:extLst>
              <a:ext uri="{FF2B5EF4-FFF2-40B4-BE49-F238E27FC236}">
                <a16:creationId xmlns:a16="http://schemas.microsoft.com/office/drawing/2014/main" id="{E0452FCE-A45D-4D26-9B99-D2AADCCE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5835" y="1855685"/>
            <a:ext cx="18954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0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3961</TotalTime>
  <Words>521</Words>
  <Application>Microsoft Office PowerPoint</Application>
  <PresentationFormat>와이드스크린</PresentationFormat>
  <Paragraphs>84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22" baseType="lpstr">
      <vt:lpstr>나눔고딕</vt:lpstr>
      <vt:lpstr>나눔고딕 ExtraBold</vt:lpstr>
      <vt:lpstr>나눔스퀘어</vt:lpstr>
      <vt:lpstr>넥슨Lv2고딕 Bold</vt:lpstr>
      <vt:lpstr>넥슨Lv2고딕 Light</vt:lpstr>
      <vt:lpstr>넥슨Lv2고딕 Medium</vt:lpstr>
      <vt:lpstr>넥슨Lv2고딕 OTF Bold</vt:lpstr>
      <vt:lpstr>넥슨Lv2고딕 OTF Light</vt:lpstr>
      <vt:lpstr>맑은 고딕</vt:lpstr>
      <vt:lpstr>에스코어 드림 4 Regular</vt:lpstr>
      <vt:lpstr>Arial</vt:lpstr>
      <vt:lpstr>Wingdings</vt:lpstr>
      <vt:lpstr>Office 테마</vt:lpstr>
      <vt:lpstr>PlayHana, 청소년대상 체험형 금융교육 플랫폼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영상 공유 플랫폼</dc:title>
  <dc:creator>한 주희</dc:creator>
  <cp:lastModifiedBy>한주희</cp:lastModifiedBy>
  <cp:revision>93</cp:revision>
  <dcterms:created xsi:type="dcterms:W3CDTF">2021-01-25T14:29:05Z</dcterms:created>
  <dcterms:modified xsi:type="dcterms:W3CDTF">2021-09-13T05:15:31Z</dcterms:modified>
</cp:coreProperties>
</file>